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4" r:id="rId1"/>
  </p:sldMasterIdLst>
  <p:handoutMasterIdLst>
    <p:handoutMasterId r:id="rId18"/>
  </p:handoutMasterIdLst>
  <p:sldIdLst>
    <p:sldId id="256" r:id="rId2"/>
    <p:sldId id="378" r:id="rId3"/>
    <p:sldId id="358" r:id="rId4"/>
    <p:sldId id="357" r:id="rId5"/>
    <p:sldId id="356" r:id="rId6"/>
    <p:sldId id="367" r:id="rId7"/>
    <p:sldId id="368" r:id="rId8"/>
    <p:sldId id="369" r:id="rId9"/>
    <p:sldId id="370" r:id="rId10"/>
    <p:sldId id="371" r:id="rId11"/>
    <p:sldId id="372" r:id="rId12"/>
    <p:sldId id="373" r:id="rId13"/>
    <p:sldId id="379" r:id="rId14"/>
    <p:sldId id="380" r:id="rId15"/>
    <p:sldId id="381" r:id="rId16"/>
    <p:sldId id="382" r:id="rId17"/>
  </p:sldIdLst>
  <p:sldSz cx="9906000" cy="6858000" type="A4"/>
  <p:notesSz cx="7102475" cy="10234613"/>
  <p:defaultTextStyle>
    <a:defPPr>
      <a:defRPr lang="ko-KR"/>
    </a:defPPr>
    <a:lvl1pPr algn="l" rtl="0" eaLnBrk="0" fontAlgn="base" hangingPunct="0">
      <a:spcBef>
        <a:spcPct val="0"/>
      </a:spcBef>
      <a:spcAft>
        <a:spcPct val="0"/>
      </a:spcAft>
      <a:defRPr kumimoji="1" sz="2400" kern="1200">
        <a:solidFill>
          <a:schemeClr val="tx1"/>
        </a:solidFill>
        <a:latin typeface="돋움" pitchFamily="34" charset="-127"/>
        <a:ea typeface="돋움" pitchFamily="34" charset="-127"/>
        <a:cs typeface="+mn-cs"/>
      </a:defRPr>
    </a:lvl1pPr>
    <a:lvl2pPr marL="457200" algn="l" rtl="0" eaLnBrk="0" fontAlgn="base" hangingPunct="0">
      <a:spcBef>
        <a:spcPct val="0"/>
      </a:spcBef>
      <a:spcAft>
        <a:spcPct val="0"/>
      </a:spcAft>
      <a:defRPr kumimoji="1" sz="2400" kern="1200">
        <a:solidFill>
          <a:schemeClr val="tx1"/>
        </a:solidFill>
        <a:latin typeface="돋움" pitchFamily="34" charset="-127"/>
        <a:ea typeface="돋움" pitchFamily="34" charset="-127"/>
        <a:cs typeface="+mn-cs"/>
      </a:defRPr>
    </a:lvl2pPr>
    <a:lvl3pPr marL="914400" algn="l" rtl="0" eaLnBrk="0" fontAlgn="base" hangingPunct="0">
      <a:spcBef>
        <a:spcPct val="0"/>
      </a:spcBef>
      <a:spcAft>
        <a:spcPct val="0"/>
      </a:spcAft>
      <a:defRPr kumimoji="1" sz="2400" kern="1200">
        <a:solidFill>
          <a:schemeClr val="tx1"/>
        </a:solidFill>
        <a:latin typeface="돋움" pitchFamily="34" charset="-127"/>
        <a:ea typeface="돋움" pitchFamily="34" charset="-127"/>
        <a:cs typeface="+mn-cs"/>
      </a:defRPr>
    </a:lvl3pPr>
    <a:lvl4pPr marL="1371600" algn="l" rtl="0" eaLnBrk="0" fontAlgn="base" hangingPunct="0">
      <a:spcBef>
        <a:spcPct val="0"/>
      </a:spcBef>
      <a:spcAft>
        <a:spcPct val="0"/>
      </a:spcAft>
      <a:defRPr kumimoji="1" sz="2400" kern="1200">
        <a:solidFill>
          <a:schemeClr val="tx1"/>
        </a:solidFill>
        <a:latin typeface="돋움" pitchFamily="34" charset="-127"/>
        <a:ea typeface="돋움" pitchFamily="34" charset="-127"/>
        <a:cs typeface="+mn-cs"/>
      </a:defRPr>
    </a:lvl4pPr>
    <a:lvl5pPr marL="1828800" algn="l" rtl="0" eaLnBrk="0" fontAlgn="base" hangingPunct="0">
      <a:spcBef>
        <a:spcPct val="0"/>
      </a:spcBef>
      <a:spcAft>
        <a:spcPct val="0"/>
      </a:spcAft>
      <a:defRPr kumimoji="1" sz="2400" kern="1200">
        <a:solidFill>
          <a:schemeClr val="tx1"/>
        </a:solidFill>
        <a:latin typeface="돋움" pitchFamily="34" charset="-127"/>
        <a:ea typeface="돋움" pitchFamily="34" charset="-127"/>
        <a:cs typeface="+mn-cs"/>
      </a:defRPr>
    </a:lvl5pPr>
    <a:lvl6pPr marL="2286000" algn="l" defTabSz="914400" rtl="0" eaLnBrk="1" latinLnBrk="0" hangingPunct="1">
      <a:defRPr kumimoji="1" sz="2400" kern="1200">
        <a:solidFill>
          <a:schemeClr val="tx1"/>
        </a:solidFill>
        <a:latin typeface="돋움" pitchFamily="34" charset="-127"/>
        <a:ea typeface="돋움" pitchFamily="34" charset="-127"/>
        <a:cs typeface="+mn-cs"/>
      </a:defRPr>
    </a:lvl6pPr>
    <a:lvl7pPr marL="2743200" algn="l" defTabSz="914400" rtl="0" eaLnBrk="1" latinLnBrk="0" hangingPunct="1">
      <a:defRPr kumimoji="1" sz="2400" kern="1200">
        <a:solidFill>
          <a:schemeClr val="tx1"/>
        </a:solidFill>
        <a:latin typeface="돋움" pitchFamily="34" charset="-127"/>
        <a:ea typeface="돋움" pitchFamily="34" charset="-127"/>
        <a:cs typeface="+mn-cs"/>
      </a:defRPr>
    </a:lvl7pPr>
    <a:lvl8pPr marL="3200400" algn="l" defTabSz="914400" rtl="0" eaLnBrk="1" latinLnBrk="0" hangingPunct="1">
      <a:defRPr kumimoji="1" sz="2400" kern="1200">
        <a:solidFill>
          <a:schemeClr val="tx1"/>
        </a:solidFill>
        <a:latin typeface="돋움" pitchFamily="34" charset="-127"/>
        <a:ea typeface="돋움" pitchFamily="34" charset="-127"/>
        <a:cs typeface="+mn-cs"/>
      </a:defRPr>
    </a:lvl8pPr>
    <a:lvl9pPr marL="3657600" algn="l" defTabSz="914400" rtl="0" eaLnBrk="1" latinLnBrk="0" hangingPunct="1">
      <a:defRPr kumimoji="1" sz="2400" kern="1200">
        <a:solidFill>
          <a:schemeClr val="tx1"/>
        </a:solidFill>
        <a:latin typeface="돋움" pitchFamily="34" charset="-127"/>
        <a:ea typeface="돋움" pitchFamily="34" charset="-127"/>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9999"/>
    <a:srgbClr val="6B72F9"/>
    <a:srgbClr val="009900"/>
    <a:srgbClr val="66FFFF"/>
    <a:srgbClr val="E6F92F"/>
    <a:srgbClr val="66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03" autoAdjust="0"/>
    <p:restoredTop sz="99278" autoAdjust="0"/>
  </p:normalViewPr>
  <p:slideViewPr>
    <p:cSldViewPr>
      <p:cViewPr>
        <p:scale>
          <a:sx n="80" d="100"/>
          <a:sy n="80" d="100"/>
        </p:scale>
        <p:origin x="-1272" y="-33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ko-KR"/>
  <c:chart>
    <c:view3D>
      <c:rAngAx val="1"/>
    </c:view3D>
    <c:plotArea>
      <c:layout/>
      <c:bar3DChart>
        <c:barDir val="col"/>
        <c:grouping val="clustered"/>
        <c:ser>
          <c:idx val="0"/>
          <c:order val="0"/>
          <c:tx>
            <c:strRef>
              <c:f>Sheet1!$C$4</c:f>
              <c:strCache>
                <c:ptCount val="1"/>
                <c:pt idx="0">
                  <c:v>Paraffin oil #1 </c:v>
                </c:pt>
              </c:strCache>
            </c:strRef>
          </c:tx>
          <c:cat>
            <c:strRef>
              <c:f>Sheet1!$E$3:$N$3</c:f>
              <c:strCache>
                <c:ptCount val="10"/>
                <c:pt idx="0">
                  <c:v>O2 </c:v>
                </c:pt>
                <c:pt idx="1">
                  <c:v>N2 </c:v>
                </c:pt>
                <c:pt idx="2">
                  <c:v>CO2 </c:v>
                </c:pt>
                <c:pt idx="3">
                  <c:v>H2 </c:v>
                </c:pt>
                <c:pt idx="4">
                  <c:v>C2H2 </c:v>
                </c:pt>
                <c:pt idx="5">
                  <c:v>C2H4 </c:v>
                </c:pt>
                <c:pt idx="6">
                  <c:v>C2H6 </c:v>
                </c:pt>
                <c:pt idx="7">
                  <c:v>CH4 </c:v>
                </c:pt>
                <c:pt idx="8">
                  <c:v>CO </c:v>
                </c:pt>
                <c:pt idx="9">
                  <c:v>TCG </c:v>
                </c:pt>
              </c:strCache>
            </c:strRef>
          </c:cat>
          <c:val>
            <c:numRef>
              <c:f>Sheet1!$E$4:$N$4</c:f>
              <c:numCache>
                <c:formatCode>General</c:formatCode>
                <c:ptCount val="10"/>
                <c:pt idx="0">
                  <c:v>0</c:v>
                </c:pt>
                <c:pt idx="1">
                  <c:v>0</c:v>
                </c:pt>
                <c:pt idx="2" formatCode="#,##0">
                  <c:v>5639</c:v>
                </c:pt>
                <c:pt idx="3">
                  <c:v>0</c:v>
                </c:pt>
                <c:pt idx="4">
                  <c:v>0</c:v>
                </c:pt>
                <c:pt idx="5">
                  <c:v>19</c:v>
                </c:pt>
                <c:pt idx="6" formatCode="#,##0">
                  <c:v>1015</c:v>
                </c:pt>
                <c:pt idx="7">
                  <c:v>26</c:v>
                </c:pt>
                <c:pt idx="8">
                  <c:v>119</c:v>
                </c:pt>
                <c:pt idx="9" formatCode="#,##0">
                  <c:v>1179</c:v>
                </c:pt>
              </c:numCache>
            </c:numRef>
          </c:val>
        </c:ser>
        <c:ser>
          <c:idx val="1"/>
          <c:order val="1"/>
          <c:tx>
            <c:strRef>
              <c:f>Sheet1!$C$5</c:f>
              <c:strCache>
                <c:ptCount val="1"/>
                <c:pt idx="0">
                  <c:v>Naphthenic oil #1 </c:v>
                </c:pt>
              </c:strCache>
            </c:strRef>
          </c:tx>
          <c:cat>
            <c:strRef>
              <c:f>Sheet1!$E$3:$N$3</c:f>
              <c:strCache>
                <c:ptCount val="10"/>
                <c:pt idx="0">
                  <c:v>O2 </c:v>
                </c:pt>
                <c:pt idx="1">
                  <c:v>N2 </c:v>
                </c:pt>
                <c:pt idx="2">
                  <c:v>CO2 </c:v>
                </c:pt>
                <c:pt idx="3">
                  <c:v>H2 </c:v>
                </c:pt>
                <c:pt idx="4">
                  <c:v>C2H2 </c:v>
                </c:pt>
                <c:pt idx="5">
                  <c:v>C2H4 </c:v>
                </c:pt>
                <c:pt idx="6">
                  <c:v>C2H6 </c:v>
                </c:pt>
                <c:pt idx="7">
                  <c:v>CH4 </c:v>
                </c:pt>
                <c:pt idx="8">
                  <c:v>CO </c:v>
                </c:pt>
                <c:pt idx="9">
                  <c:v>TCG </c:v>
                </c:pt>
              </c:strCache>
            </c:strRef>
          </c:cat>
          <c:val>
            <c:numRef>
              <c:f>Sheet1!$E$5:$N$5</c:f>
              <c:numCache>
                <c:formatCode>General</c:formatCode>
                <c:ptCount val="10"/>
                <c:pt idx="0">
                  <c:v>0</c:v>
                </c:pt>
                <c:pt idx="1">
                  <c:v>0</c:v>
                </c:pt>
                <c:pt idx="2" formatCode="#,##0">
                  <c:v>4585</c:v>
                </c:pt>
                <c:pt idx="3">
                  <c:v>0</c:v>
                </c:pt>
                <c:pt idx="4">
                  <c:v>0</c:v>
                </c:pt>
                <c:pt idx="5">
                  <c:v>3</c:v>
                </c:pt>
                <c:pt idx="6">
                  <c:v>515</c:v>
                </c:pt>
                <c:pt idx="7">
                  <c:v>108</c:v>
                </c:pt>
                <c:pt idx="8">
                  <c:v>190</c:v>
                </c:pt>
                <c:pt idx="9">
                  <c:v>817</c:v>
                </c:pt>
              </c:numCache>
            </c:numRef>
          </c:val>
        </c:ser>
        <c:ser>
          <c:idx val="2"/>
          <c:order val="2"/>
          <c:tx>
            <c:strRef>
              <c:f>Sheet1!$C$6</c:f>
              <c:strCache>
                <c:ptCount val="1"/>
                <c:pt idx="0">
                  <c:v>Paraffin + Naphthenic </c:v>
                </c:pt>
              </c:strCache>
            </c:strRef>
          </c:tx>
          <c:cat>
            <c:strRef>
              <c:f>Sheet1!$E$3:$N$3</c:f>
              <c:strCache>
                <c:ptCount val="10"/>
                <c:pt idx="0">
                  <c:v>O2 </c:v>
                </c:pt>
                <c:pt idx="1">
                  <c:v>N2 </c:v>
                </c:pt>
                <c:pt idx="2">
                  <c:v>CO2 </c:v>
                </c:pt>
                <c:pt idx="3">
                  <c:v>H2 </c:v>
                </c:pt>
                <c:pt idx="4">
                  <c:v>C2H2 </c:v>
                </c:pt>
                <c:pt idx="5">
                  <c:v>C2H4 </c:v>
                </c:pt>
                <c:pt idx="6">
                  <c:v>C2H6 </c:v>
                </c:pt>
                <c:pt idx="7">
                  <c:v>CH4 </c:v>
                </c:pt>
                <c:pt idx="8">
                  <c:v>CO </c:v>
                </c:pt>
                <c:pt idx="9">
                  <c:v>TCG </c:v>
                </c:pt>
              </c:strCache>
            </c:strRef>
          </c:cat>
          <c:val>
            <c:numRef>
              <c:f>Sheet1!$E$6:$N$6</c:f>
              <c:numCache>
                <c:formatCode>General</c:formatCode>
                <c:ptCount val="10"/>
                <c:pt idx="0">
                  <c:v>0</c:v>
                </c:pt>
                <c:pt idx="1">
                  <c:v>0</c:v>
                </c:pt>
                <c:pt idx="2" formatCode="#,##0">
                  <c:v>5137</c:v>
                </c:pt>
                <c:pt idx="3">
                  <c:v>0</c:v>
                </c:pt>
                <c:pt idx="4">
                  <c:v>0</c:v>
                </c:pt>
                <c:pt idx="5">
                  <c:v>8</c:v>
                </c:pt>
                <c:pt idx="6">
                  <c:v>689</c:v>
                </c:pt>
                <c:pt idx="7">
                  <c:v>73</c:v>
                </c:pt>
                <c:pt idx="8">
                  <c:v>324</c:v>
                </c:pt>
                <c:pt idx="9">
                  <c:v>1094</c:v>
                </c:pt>
              </c:numCache>
            </c:numRef>
          </c:val>
        </c:ser>
        <c:shape val="box"/>
        <c:axId val="59894784"/>
        <c:axId val="60646144"/>
        <c:axId val="0"/>
      </c:bar3DChart>
      <c:catAx>
        <c:axId val="59894784"/>
        <c:scaling>
          <c:orientation val="minMax"/>
        </c:scaling>
        <c:axPos val="b"/>
        <c:numFmt formatCode="General" sourceLinked="0"/>
        <c:tickLblPos val="nextTo"/>
        <c:crossAx val="60646144"/>
        <c:crosses val="autoZero"/>
        <c:auto val="1"/>
        <c:lblAlgn val="ctr"/>
        <c:lblOffset val="100"/>
      </c:catAx>
      <c:valAx>
        <c:axId val="60646144"/>
        <c:scaling>
          <c:orientation val="minMax"/>
        </c:scaling>
        <c:axPos val="l"/>
        <c:majorGridlines/>
        <c:numFmt formatCode="General" sourceLinked="1"/>
        <c:tickLblPos val="nextTo"/>
        <c:crossAx val="59894784"/>
        <c:crosses val="autoZero"/>
        <c:crossBetween val="between"/>
      </c:valAx>
    </c:plotArea>
    <c:legend>
      <c:legendPos val="r"/>
      <c:layout/>
    </c:legend>
    <c:plotVisOnly val="1"/>
    <c:dispBlanksAs val="gap"/>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1026"/>
          <p:cNvSpPr>
            <a:spLocks noGrp="1" noChangeArrowheads="1"/>
          </p:cNvSpPr>
          <p:nvPr>
            <p:ph type="hdr" sz="quarter"/>
          </p:nvPr>
        </p:nvSpPr>
        <p:spPr bwMode="auto">
          <a:xfrm>
            <a:off x="1" y="0"/>
            <a:ext cx="3077514" cy="511849"/>
          </a:xfrm>
          <a:prstGeom prst="rect">
            <a:avLst/>
          </a:prstGeom>
          <a:noFill/>
          <a:ln w="9525">
            <a:noFill/>
            <a:miter lim="800000"/>
            <a:headEnd/>
            <a:tailEnd/>
          </a:ln>
          <a:effectLst/>
        </p:spPr>
        <p:txBody>
          <a:bodyPr vert="horz" wrap="square" lIns="95807" tIns="47903" rIns="95807" bIns="47903" numCol="1" anchor="t" anchorCtr="0" compatLnSpc="1">
            <a:prstTxWarp prst="textNoShape">
              <a:avLst/>
            </a:prstTxWarp>
          </a:bodyPr>
          <a:lstStyle>
            <a:lvl1pPr eaLnBrk="1" latinLnBrk="1" hangingPunct="1">
              <a:defRPr sz="1200" smtClean="0">
                <a:latin typeface="굴림" pitchFamily="34" charset="-127"/>
                <a:ea typeface="굴림" pitchFamily="34" charset="-127"/>
              </a:defRPr>
            </a:lvl1pPr>
          </a:lstStyle>
          <a:p>
            <a:pPr>
              <a:defRPr/>
            </a:pPr>
            <a:endParaRPr lang="en-US" altLang="ko-KR"/>
          </a:p>
        </p:txBody>
      </p:sp>
      <p:sp>
        <p:nvSpPr>
          <p:cNvPr id="11267" name="Rectangle 1027"/>
          <p:cNvSpPr>
            <a:spLocks noGrp="1" noChangeArrowheads="1"/>
          </p:cNvSpPr>
          <p:nvPr>
            <p:ph type="dt" sz="quarter" idx="1"/>
          </p:nvPr>
        </p:nvSpPr>
        <p:spPr bwMode="auto">
          <a:xfrm>
            <a:off x="4024961" y="0"/>
            <a:ext cx="3077514" cy="511849"/>
          </a:xfrm>
          <a:prstGeom prst="rect">
            <a:avLst/>
          </a:prstGeom>
          <a:noFill/>
          <a:ln w="9525">
            <a:noFill/>
            <a:miter lim="800000"/>
            <a:headEnd/>
            <a:tailEnd/>
          </a:ln>
          <a:effectLst/>
        </p:spPr>
        <p:txBody>
          <a:bodyPr vert="horz" wrap="square" lIns="95807" tIns="47903" rIns="95807" bIns="47903" numCol="1" anchor="t" anchorCtr="0" compatLnSpc="1">
            <a:prstTxWarp prst="textNoShape">
              <a:avLst/>
            </a:prstTxWarp>
          </a:bodyPr>
          <a:lstStyle>
            <a:lvl1pPr algn="r" eaLnBrk="1" latinLnBrk="1" hangingPunct="1">
              <a:defRPr sz="1200" smtClean="0">
                <a:latin typeface="굴림" pitchFamily="34" charset="-127"/>
                <a:ea typeface="굴림" pitchFamily="34" charset="-127"/>
              </a:defRPr>
            </a:lvl1pPr>
          </a:lstStyle>
          <a:p>
            <a:pPr>
              <a:defRPr/>
            </a:pPr>
            <a:endParaRPr lang="en-US" altLang="ko-KR"/>
          </a:p>
        </p:txBody>
      </p:sp>
      <p:sp>
        <p:nvSpPr>
          <p:cNvPr id="11268" name="Rectangle 1028"/>
          <p:cNvSpPr>
            <a:spLocks noGrp="1" noChangeArrowheads="1"/>
          </p:cNvSpPr>
          <p:nvPr>
            <p:ph type="ftr" sz="quarter" idx="2"/>
          </p:nvPr>
        </p:nvSpPr>
        <p:spPr bwMode="auto">
          <a:xfrm>
            <a:off x="1" y="9722764"/>
            <a:ext cx="3077514" cy="511849"/>
          </a:xfrm>
          <a:prstGeom prst="rect">
            <a:avLst/>
          </a:prstGeom>
          <a:noFill/>
          <a:ln w="9525">
            <a:noFill/>
            <a:miter lim="800000"/>
            <a:headEnd/>
            <a:tailEnd/>
          </a:ln>
          <a:effectLst/>
        </p:spPr>
        <p:txBody>
          <a:bodyPr vert="horz" wrap="square" lIns="95807" tIns="47903" rIns="95807" bIns="47903" numCol="1" anchor="b" anchorCtr="0" compatLnSpc="1">
            <a:prstTxWarp prst="textNoShape">
              <a:avLst/>
            </a:prstTxWarp>
          </a:bodyPr>
          <a:lstStyle>
            <a:lvl1pPr eaLnBrk="1" latinLnBrk="1" hangingPunct="1">
              <a:defRPr sz="1200" smtClean="0">
                <a:latin typeface="굴림" pitchFamily="34" charset="-127"/>
                <a:ea typeface="굴림" pitchFamily="34" charset="-127"/>
              </a:defRPr>
            </a:lvl1pPr>
          </a:lstStyle>
          <a:p>
            <a:pPr>
              <a:defRPr/>
            </a:pPr>
            <a:endParaRPr lang="en-US" altLang="ko-KR"/>
          </a:p>
        </p:txBody>
      </p:sp>
      <p:sp>
        <p:nvSpPr>
          <p:cNvPr id="11269" name="Rectangle 1029"/>
          <p:cNvSpPr>
            <a:spLocks noGrp="1" noChangeArrowheads="1"/>
          </p:cNvSpPr>
          <p:nvPr>
            <p:ph type="sldNum" sz="quarter" idx="3"/>
          </p:nvPr>
        </p:nvSpPr>
        <p:spPr bwMode="auto">
          <a:xfrm>
            <a:off x="4024961" y="9722764"/>
            <a:ext cx="3077514" cy="511849"/>
          </a:xfrm>
          <a:prstGeom prst="rect">
            <a:avLst/>
          </a:prstGeom>
          <a:noFill/>
          <a:ln w="9525">
            <a:noFill/>
            <a:miter lim="800000"/>
            <a:headEnd/>
            <a:tailEnd/>
          </a:ln>
          <a:effectLst/>
        </p:spPr>
        <p:txBody>
          <a:bodyPr vert="horz" wrap="square" lIns="95807" tIns="47903" rIns="95807" bIns="47903" numCol="1" anchor="b" anchorCtr="0" compatLnSpc="1">
            <a:prstTxWarp prst="textNoShape">
              <a:avLst/>
            </a:prstTxWarp>
          </a:bodyPr>
          <a:lstStyle>
            <a:lvl1pPr algn="r" eaLnBrk="1" latinLnBrk="1" hangingPunct="1">
              <a:defRPr sz="1200" smtClean="0">
                <a:latin typeface="굴림" pitchFamily="34" charset="-127"/>
                <a:ea typeface="굴림" pitchFamily="34" charset="-127"/>
              </a:defRPr>
            </a:lvl1pPr>
          </a:lstStyle>
          <a:p>
            <a:pPr>
              <a:defRPr/>
            </a:pPr>
            <a:fld id="{25B691A8-1E52-41DC-AA4B-317F9F17F1F7}" type="slidenum">
              <a:rPr lang="en-US" altLang="ko-KR"/>
              <a:pPr>
                <a:defRPr/>
              </a:pPr>
              <a:t>‹#›</a:t>
            </a:fld>
            <a:endParaRPr lang="en-US" altLang="ko-KR"/>
          </a:p>
        </p:txBody>
      </p:sp>
    </p:spTree>
    <p:extLst>
      <p:ext uri="{BB962C8B-B14F-4D97-AF65-F5344CB8AC3E}">
        <p14:creationId xmlns="" xmlns:p14="http://schemas.microsoft.com/office/powerpoint/2010/main" val="33917580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1" name="직사각형 20"/>
          <p:cNvSpPr/>
          <p:nvPr/>
        </p:nvSpPr>
        <p:spPr>
          <a:xfrm>
            <a:off x="464313" y="7"/>
            <a:ext cx="8977375"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ctrTitle"/>
          </p:nvPr>
        </p:nvSpPr>
        <p:spPr>
          <a:xfrm>
            <a:off x="773877" y="2143116"/>
            <a:ext cx="8280855" cy="1500198"/>
          </a:xfrm>
        </p:spPr>
        <p:txBody>
          <a:bodyPr anchor="ctr"/>
          <a:lstStyle>
            <a:lvl1pPr algn="ctr">
              <a:defRPr>
                <a:solidFill>
                  <a:schemeClr val="tx1"/>
                </a:solidFill>
              </a:defRPr>
            </a:lvl1pPr>
          </a:lstStyle>
          <a:p>
            <a:r>
              <a:rPr kumimoji="0" lang="ko-KR" altLang="en-US" smtClean="0"/>
              <a:t>마스터 제목 스타일 편집</a:t>
            </a:r>
            <a:endParaRPr kumimoji="0" lang="en-US"/>
          </a:p>
        </p:txBody>
      </p:sp>
      <p:sp>
        <p:nvSpPr>
          <p:cNvPr id="3" name="부제목 2"/>
          <p:cNvSpPr>
            <a:spLocks noGrp="1"/>
          </p:cNvSpPr>
          <p:nvPr>
            <p:ph type="subTitle" idx="1"/>
          </p:nvPr>
        </p:nvSpPr>
        <p:spPr>
          <a:xfrm>
            <a:off x="851268" y="3786190"/>
            <a:ext cx="8126073" cy="857256"/>
          </a:xfrm>
        </p:spPr>
        <p:txBody>
          <a:bodyPr anchor="t"/>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ko-KR" altLang="en-US" smtClean="0"/>
              <a:t>마스터 부제목 스타일 편집</a:t>
            </a:r>
            <a:endParaRPr kumimoji="0" lang="en-US"/>
          </a:p>
        </p:txBody>
      </p:sp>
      <p:sp>
        <p:nvSpPr>
          <p:cNvPr id="4" name="날짜 개체 틀 3"/>
          <p:cNvSpPr>
            <a:spLocks noGrp="1"/>
          </p:cNvSpPr>
          <p:nvPr>
            <p:ph type="dt" sz="half" idx="10"/>
          </p:nvPr>
        </p:nvSpPr>
        <p:spPr/>
        <p:txBody>
          <a:bodyPr/>
          <a:lstStyle/>
          <a:p>
            <a:pPr>
              <a:defRPr/>
            </a:pPr>
            <a:endParaRPr lang="en-US" altLang="ko-KR"/>
          </a:p>
        </p:txBody>
      </p:sp>
      <p:sp>
        <p:nvSpPr>
          <p:cNvPr id="5" name="바닥글 개체 틀 4"/>
          <p:cNvSpPr>
            <a:spLocks noGrp="1"/>
          </p:cNvSpPr>
          <p:nvPr>
            <p:ph type="ftr" sz="quarter" idx="11"/>
          </p:nvPr>
        </p:nvSpPr>
        <p:spPr/>
        <p:txBody>
          <a:bodyPr/>
          <a:lstStyle/>
          <a:p>
            <a:pPr>
              <a:defRPr/>
            </a:pPr>
            <a:endParaRPr lang="en-US" altLang="ko-KR"/>
          </a:p>
        </p:txBody>
      </p:sp>
      <p:sp>
        <p:nvSpPr>
          <p:cNvPr id="6" name="슬라이드 번호 개체 틀 5"/>
          <p:cNvSpPr>
            <a:spLocks noGrp="1"/>
          </p:cNvSpPr>
          <p:nvPr>
            <p:ph type="sldNum" sz="quarter" idx="12"/>
          </p:nvPr>
        </p:nvSpPr>
        <p:spPr/>
        <p:txBody>
          <a:bodyPr/>
          <a:lstStyle/>
          <a:p>
            <a:pPr>
              <a:defRPr/>
            </a:pPr>
            <a:fld id="{95074FA5-9E0F-4193-AE6B-90C1165E8761}" type="slidenum">
              <a:rPr lang="en-US" altLang="ko-KR" smtClean="0"/>
              <a:pPr>
                <a:defRPr/>
              </a:pPr>
              <a:t>‹#›</a:t>
            </a:fld>
            <a:endParaRPr lang="en-US" altLang="ko-KR"/>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11" name="직사각형 10"/>
          <p:cNvSpPr/>
          <p:nvPr/>
        </p:nvSpPr>
        <p:spPr>
          <a:xfrm>
            <a:off x="0" y="1"/>
            <a:ext cx="309530" cy="685800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3" name="내용 개체 틀 2"/>
          <p:cNvSpPr>
            <a:spLocks noGrp="1"/>
          </p:cNvSpPr>
          <p:nvPr>
            <p:ph idx="1"/>
          </p:nvPr>
        </p:nvSpPr>
        <p:spPr/>
        <p:txBody>
          <a:bodyPr/>
          <a:lstStyle>
            <a:lvl1pPr>
              <a:buSzPct val="70000"/>
              <a:buFont typeface="Wingdings"/>
              <a:buChar char=""/>
              <a:defRPr/>
            </a:lvl1pPr>
            <a:lvl2pPr>
              <a:buSzPct val="120000"/>
              <a:defRPr/>
            </a:lvl2pPr>
            <a:lvl3pPr>
              <a:buSzPct val="120000"/>
              <a:defRPr/>
            </a:lvl3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p>
            <a:pPr>
              <a:defRPr/>
            </a:pPr>
            <a:endParaRPr lang="en-US" altLang="ko-KR"/>
          </a:p>
        </p:txBody>
      </p:sp>
      <p:sp>
        <p:nvSpPr>
          <p:cNvPr id="5" name="바닥글 개체 틀 4"/>
          <p:cNvSpPr>
            <a:spLocks noGrp="1"/>
          </p:cNvSpPr>
          <p:nvPr>
            <p:ph type="ftr" sz="quarter" idx="11"/>
          </p:nvPr>
        </p:nvSpPr>
        <p:spPr/>
        <p:txBody>
          <a:bodyPr/>
          <a:lstStyle/>
          <a:p>
            <a:pPr>
              <a:defRPr/>
            </a:pPr>
            <a:endParaRPr lang="en-US" altLang="ko-KR"/>
          </a:p>
        </p:txBody>
      </p:sp>
      <p:sp>
        <p:nvSpPr>
          <p:cNvPr id="6" name="슬라이드 번호 개체 틀 5"/>
          <p:cNvSpPr>
            <a:spLocks noGrp="1"/>
          </p:cNvSpPr>
          <p:nvPr>
            <p:ph type="sldNum" sz="quarter" idx="12"/>
          </p:nvPr>
        </p:nvSpPr>
        <p:spPr/>
        <p:txBody>
          <a:bodyPr/>
          <a:lstStyle/>
          <a:p>
            <a:pPr>
              <a:defRPr/>
            </a:pPr>
            <a:fld id="{26158547-CF90-4312-92C2-D0DF1DDBE6DC}" type="slidenum">
              <a:rPr lang="en-US" altLang="ko-KR" smtClean="0"/>
              <a:pPr>
                <a:defRPr/>
              </a:pPr>
              <a:t>‹#›</a:t>
            </a:fld>
            <a:endParaRPr lang="en-US" altLang="ko-KR"/>
          </a:p>
        </p:txBody>
      </p:sp>
      <p:sp>
        <p:nvSpPr>
          <p:cNvPr id="2" name="제목 1"/>
          <p:cNvSpPr>
            <a:spLocks noGrp="1"/>
          </p:cNvSpPr>
          <p:nvPr>
            <p:ph type="title"/>
          </p:nvPr>
        </p:nvSpPr>
        <p:spPr>
          <a:xfrm>
            <a:off x="328765" y="285728"/>
            <a:ext cx="9267705" cy="939784"/>
          </a:xfrm>
        </p:spPr>
        <p:txBody>
          <a:bodyPr/>
          <a:lstStyle>
            <a:lvl1pPr>
              <a:defRPr b="0"/>
            </a:lvl1pPr>
          </a:lstStyle>
          <a:p>
            <a:r>
              <a:rPr kumimoji="0" lang="ko-KR" altLang="en-US" smtClean="0"/>
              <a:t>마스터 제목 스타일 편집</a:t>
            </a:r>
            <a:endParaRPr kumimoji="0" lang="en-US"/>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9" name="직사각형 8"/>
          <p:cNvSpPr/>
          <p:nvPr/>
        </p:nvSpPr>
        <p:spPr>
          <a:xfrm>
            <a:off x="0" y="10"/>
            <a:ext cx="494518" cy="6857999"/>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41703" y="3071810"/>
            <a:ext cx="8358246" cy="1504952"/>
          </a:xfrm>
        </p:spPr>
        <p:txBody>
          <a:bodyPr anchor="ctr"/>
          <a:lstStyle>
            <a:lvl1pPr algn="l">
              <a:defRPr sz="4000" b="0" cap="all">
                <a:effectLst>
                  <a:outerShdw blurRad="44450" dist="25400" dir="2700000" algn="tl" rotWithShape="0">
                    <a:schemeClr val="bg1">
                      <a:alpha val="51000"/>
                    </a:schemeClr>
                  </a:outerShdw>
                </a:effectLst>
              </a:defRPr>
            </a:lvl1pPr>
          </a:lstStyle>
          <a:p>
            <a:r>
              <a:rPr kumimoji="0" lang="ko-KR" altLang="en-US" smtClean="0"/>
              <a:t>마스터 제목 스타일 편집</a:t>
            </a:r>
            <a:endParaRPr kumimoji="0" lang="en-US"/>
          </a:p>
        </p:txBody>
      </p:sp>
      <p:sp>
        <p:nvSpPr>
          <p:cNvPr id="3" name="텍스트 개체 틀 2"/>
          <p:cNvSpPr>
            <a:spLocks noGrp="1"/>
          </p:cNvSpPr>
          <p:nvPr>
            <p:ph type="body" idx="1"/>
          </p:nvPr>
        </p:nvSpPr>
        <p:spPr>
          <a:xfrm>
            <a:off x="541703" y="4500570"/>
            <a:ext cx="8358246" cy="1643064"/>
          </a:xfrm>
        </p:spPr>
        <p:txBody>
          <a:bodyPr anchor="t"/>
          <a:lstStyle>
            <a:lvl1pPr marL="0" indent="0">
              <a:buNone/>
              <a:defRPr sz="2000">
                <a:solidFill>
                  <a:schemeClr val="tx2"/>
                </a:solidFill>
              </a:defRPr>
            </a:lvl1pPr>
            <a:lvl2pPr marL="457200" indent="0">
              <a:buNone/>
              <a:defRPr sz="1800">
                <a:solidFill>
                  <a:schemeClr val="tx2"/>
                </a:solidFill>
              </a:defRPr>
            </a:lvl2pPr>
            <a:lvl3pPr marL="914400" indent="0">
              <a:buNone/>
              <a:defRPr sz="16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바닥글 개체 틀 4"/>
          <p:cNvSpPr>
            <a:spLocks noGrp="1"/>
          </p:cNvSpPr>
          <p:nvPr>
            <p:ph type="ftr" sz="quarter" idx="11"/>
          </p:nvPr>
        </p:nvSpPr>
        <p:spPr/>
        <p:txBody>
          <a:bodyPr/>
          <a:lstStyle/>
          <a:p>
            <a:pPr>
              <a:defRPr/>
            </a:pPr>
            <a:endParaRPr lang="en-US" altLang="ko-KR"/>
          </a:p>
        </p:txBody>
      </p:sp>
      <p:sp>
        <p:nvSpPr>
          <p:cNvPr id="6" name="슬라이드 번호 개체 틀 5"/>
          <p:cNvSpPr>
            <a:spLocks noGrp="1"/>
          </p:cNvSpPr>
          <p:nvPr>
            <p:ph type="sldNum" sz="quarter" idx="12"/>
          </p:nvPr>
        </p:nvSpPr>
        <p:spPr/>
        <p:txBody>
          <a:bodyPr/>
          <a:lstStyle/>
          <a:p>
            <a:pPr>
              <a:defRPr/>
            </a:pPr>
            <a:fld id="{D9C7606A-EA1E-402C-990B-BEE06B56C76E}" type="slidenum">
              <a:rPr lang="en-US" altLang="ko-KR" smtClean="0"/>
              <a:pPr>
                <a:defRPr/>
              </a:pPr>
              <a:t>‹#›</a:t>
            </a:fld>
            <a:endParaRPr lang="en-US" altLang="ko-KR"/>
          </a:p>
        </p:txBody>
      </p:sp>
      <p:cxnSp>
        <p:nvCxnSpPr>
          <p:cNvPr id="16" name="직선 연결선 15"/>
          <p:cNvCxnSpPr/>
          <p:nvPr/>
        </p:nvCxnSpPr>
        <p:spPr>
          <a:xfrm>
            <a:off x="541703" y="4429132"/>
            <a:ext cx="8358246" cy="1588"/>
          </a:xfrm>
          <a:prstGeom prst="line">
            <a:avLst/>
          </a:prstGeom>
        </p:spPr>
        <p:style>
          <a:lnRef idx="3">
            <a:schemeClr val="accent1"/>
          </a:lnRef>
          <a:fillRef idx="0">
            <a:schemeClr val="accent1"/>
          </a:fillRef>
          <a:effectRef idx="2">
            <a:schemeClr val="accent1"/>
          </a:effectRef>
          <a:fontRef idx="minor">
            <a:schemeClr val="tx1"/>
          </a:fontRef>
        </p:style>
      </p:cxnSp>
      <p:sp>
        <p:nvSpPr>
          <p:cNvPr id="8" name="날짜 개체 틀 7"/>
          <p:cNvSpPr>
            <a:spLocks noGrp="1"/>
          </p:cNvSpPr>
          <p:nvPr>
            <p:ph type="dt" sz="half" idx="13"/>
          </p:nvPr>
        </p:nvSpPr>
        <p:spPr/>
        <p:txBody>
          <a:bodyPr/>
          <a:lstStyle/>
          <a:p>
            <a:pPr>
              <a:defRPr/>
            </a:pPr>
            <a:endParaRPr lang="en-US" altLang="ko-KR"/>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8" name="직사각형 7"/>
          <p:cNvSpPr/>
          <p:nvPr/>
        </p:nvSpPr>
        <p:spPr>
          <a:xfrm>
            <a:off x="0" y="285728"/>
            <a:ext cx="9906035" cy="114301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p:txBody>
          <a:bodyPr/>
          <a:lstStyle>
            <a:lvl1pPr>
              <a:defRPr b="0"/>
            </a:lvl1pPr>
          </a:lstStyle>
          <a:p>
            <a:r>
              <a:rPr kumimoji="0" lang="ko-KR" altLang="en-US" smtClean="0"/>
              <a:t>마스터 제목 스타일 편집</a:t>
            </a:r>
            <a:endParaRPr kumimoji="0" lang="en-US"/>
          </a:p>
        </p:txBody>
      </p:sp>
      <p:sp>
        <p:nvSpPr>
          <p:cNvPr id="3" name="내용 개체 틀 2"/>
          <p:cNvSpPr>
            <a:spLocks noGrp="1"/>
          </p:cNvSpPr>
          <p:nvPr>
            <p:ph sz="half" idx="1"/>
          </p:nvPr>
        </p:nvSpPr>
        <p:spPr bwMode="invGray">
          <a:xfrm>
            <a:off x="851264" y="1643050"/>
            <a:ext cx="4101736" cy="4429156"/>
          </a:xfrm>
          <a:prstGeom prst="roundRect">
            <a:avLst>
              <a:gd name="adj" fmla="val 5345"/>
            </a:avLst>
          </a:prstGeom>
          <a:solidFill>
            <a:schemeClr val="tx2">
              <a:tint val="50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내용 개체 틀 3"/>
          <p:cNvSpPr>
            <a:spLocks noGrp="1"/>
          </p:cNvSpPr>
          <p:nvPr>
            <p:ph sz="half" idx="2"/>
          </p:nvPr>
        </p:nvSpPr>
        <p:spPr bwMode="invGray">
          <a:xfrm>
            <a:off x="5107782" y="1643050"/>
            <a:ext cx="4101084" cy="4429156"/>
          </a:xfrm>
          <a:prstGeom prst="roundRect">
            <a:avLst>
              <a:gd name="adj" fmla="val 6980"/>
            </a:avLst>
          </a:prstGeom>
          <a:solidFill>
            <a:schemeClr val="tx2">
              <a:tint val="75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p:txBody>
          <a:bodyPr/>
          <a:lstStyle/>
          <a:p>
            <a:pPr>
              <a:defRPr/>
            </a:pPr>
            <a:endParaRPr lang="en-US" altLang="ko-KR"/>
          </a:p>
        </p:txBody>
      </p:sp>
      <p:sp>
        <p:nvSpPr>
          <p:cNvPr id="6" name="바닥글 개체 틀 5"/>
          <p:cNvSpPr>
            <a:spLocks noGrp="1"/>
          </p:cNvSpPr>
          <p:nvPr>
            <p:ph type="ftr" sz="quarter" idx="11"/>
          </p:nvPr>
        </p:nvSpPr>
        <p:spPr/>
        <p:txBody>
          <a:bodyPr/>
          <a:lstStyle/>
          <a:p>
            <a:pPr>
              <a:defRPr/>
            </a:pPr>
            <a:endParaRPr lang="en-US" altLang="ko-KR"/>
          </a:p>
        </p:txBody>
      </p:sp>
      <p:sp>
        <p:nvSpPr>
          <p:cNvPr id="7" name="슬라이드 번호 개체 틀 6"/>
          <p:cNvSpPr>
            <a:spLocks noGrp="1"/>
          </p:cNvSpPr>
          <p:nvPr>
            <p:ph type="sldNum" sz="quarter" idx="12"/>
          </p:nvPr>
        </p:nvSpPr>
        <p:spPr/>
        <p:txBody>
          <a:bodyPr/>
          <a:lstStyle/>
          <a:p>
            <a:pPr>
              <a:defRPr/>
            </a:pPr>
            <a:fld id="{92F900A5-EBFA-4D2B-AFA4-0BC5FE930909}" type="slidenum">
              <a:rPr lang="en-US" altLang="ko-KR" smtClean="0"/>
              <a:pPr>
                <a:defRPr/>
              </a:pPr>
              <a:t>‹#›</a:t>
            </a:fld>
            <a:endParaRPr lang="en-US" altLang="ko-KR"/>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b="0"/>
            </a:lvl1pPr>
          </a:lstStyle>
          <a:p>
            <a:r>
              <a:rPr kumimoji="0" lang="ko-KR" altLang="en-US" smtClean="0"/>
              <a:t>마스터 제목 스타일 편집</a:t>
            </a:r>
            <a:endParaRPr kumimoji="0" lang="en-US"/>
          </a:p>
        </p:txBody>
      </p:sp>
      <p:sp>
        <p:nvSpPr>
          <p:cNvPr id="7" name="날짜 개체 틀 6"/>
          <p:cNvSpPr>
            <a:spLocks noGrp="1"/>
          </p:cNvSpPr>
          <p:nvPr>
            <p:ph type="dt" sz="half" idx="10"/>
          </p:nvPr>
        </p:nvSpPr>
        <p:spPr/>
        <p:txBody>
          <a:bodyPr/>
          <a:lstStyle/>
          <a:p>
            <a:pPr>
              <a:defRPr/>
            </a:pPr>
            <a:endParaRPr lang="en-US" altLang="ko-KR"/>
          </a:p>
        </p:txBody>
      </p:sp>
      <p:sp>
        <p:nvSpPr>
          <p:cNvPr id="8" name="바닥글 개체 틀 7"/>
          <p:cNvSpPr>
            <a:spLocks noGrp="1"/>
          </p:cNvSpPr>
          <p:nvPr>
            <p:ph type="ftr" sz="quarter" idx="11"/>
          </p:nvPr>
        </p:nvSpPr>
        <p:spPr/>
        <p:txBody>
          <a:bodyPr/>
          <a:lstStyle/>
          <a:p>
            <a:pPr>
              <a:defRPr/>
            </a:pPr>
            <a:endParaRPr lang="en-US" altLang="ko-KR"/>
          </a:p>
        </p:txBody>
      </p:sp>
      <p:sp>
        <p:nvSpPr>
          <p:cNvPr id="9" name="슬라이드 번호 개체 틀 8"/>
          <p:cNvSpPr>
            <a:spLocks noGrp="1"/>
          </p:cNvSpPr>
          <p:nvPr>
            <p:ph type="sldNum" sz="quarter" idx="12"/>
          </p:nvPr>
        </p:nvSpPr>
        <p:spPr/>
        <p:txBody>
          <a:bodyPr/>
          <a:lstStyle/>
          <a:p>
            <a:pPr>
              <a:defRPr/>
            </a:pPr>
            <a:fld id="{6E07B5A9-7B5B-4FD7-AB9A-B3D0689ED099}" type="slidenum">
              <a:rPr lang="en-US" altLang="ko-KR" smtClean="0"/>
              <a:pPr>
                <a:defRPr/>
              </a:pPr>
              <a:t>‹#›</a:t>
            </a:fld>
            <a:endParaRPr lang="en-US" altLang="ko-KR"/>
          </a:p>
        </p:txBody>
      </p:sp>
      <p:sp>
        <p:nvSpPr>
          <p:cNvPr id="10" name="내용 개체 틀 9"/>
          <p:cNvSpPr>
            <a:spLocks noGrp="1"/>
          </p:cNvSpPr>
          <p:nvPr>
            <p:ph sz="half" idx="2"/>
          </p:nvPr>
        </p:nvSpPr>
        <p:spPr bwMode="invGray">
          <a:xfrm>
            <a:off x="541709" y="1500174"/>
            <a:ext cx="4333906" cy="3786214"/>
          </a:xfrm>
          <a:prstGeom prst="roundRect">
            <a:avLst>
              <a:gd name="adj" fmla="val 5345"/>
            </a:avLst>
          </a:prstGeom>
          <a:gradFill flip="none" rotWithShape="1">
            <a:gsLst>
              <a:gs pos="0">
                <a:schemeClr val="accent1">
                  <a:shade val="75000"/>
                  <a:alpha val="50000"/>
                </a:schemeClr>
              </a:gs>
              <a:gs pos="100000">
                <a:schemeClr val="accent1">
                  <a:shade val="75000"/>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3" name="텍스트 개체 틀 2"/>
          <p:cNvSpPr>
            <a:spLocks noGrp="1"/>
          </p:cNvSpPr>
          <p:nvPr>
            <p:ph type="body" idx="1"/>
          </p:nvPr>
        </p:nvSpPr>
        <p:spPr bwMode="ltGray">
          <a:xfrm>
            <a:off x="541708" y="5429264"/>
            <a:ext cx="4338828"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smtClean="0"/>
              <a:t>마스터 텍스트 스타일을 편집합니다</a:t>
            </a:r>
          </a:p>
        </p:txBody>
      </p:sp>
      <p:sp>
        <p:nvSpPr>
          <p:cNvPr id="12" name="내용 개체 틀 11"/>
          <p:cNvSpPr>
            <a:spLocks noGrp="1"/>
          </p:cNvSpPr>
          <p:nvPr>
            <p:ph sz="half" idx="4"/>
          </p:nvPr>
        </p:nvSpPr>
        <p:spPr bwMode="invGray">
          <a:xfrm>
            <a:off x="5110010" y="1500174"/>
            <a:ext cx="4333906" cy="3786214"/>
          </a:xfrm>
          <a:prstGeom prst="roundRect">
            <a:avLst>
              <a:gd name="adj" fmla="val 5345"/>
            </a:avLst>
          </a:prstGeom>
          <a:gradFill flip="none" rotWithShape="1">
            <a:gsLst>
              <a:gs pos="0">
                <a:schemeClr val="accent2">
                  <a:shade val="75000"/>
                  <a:alpha val="50000"/>
                </a:schemeClr>
              </a:gs>
              <a:gs pos="100000">
                <a:schemeClr val="accent2">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텍스트 개체 틀 4"/>
          <p:cNvSpPr>
            <a:spLocks noGrp="1"/>
          </p:cNvSpPr>
          <p:nvPr>
            <p:ph type="body" sz="quarter" idx="3"/>
          </p:nvPr>
        </p:nvSpPr>
        <p:spPr bwMode="ltGray">
          <a:xfrm>
            <a:off x="5107783" y="5429264"/>
            <a:ext cx="4333905"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smtClean="0"/>
              <a:t>마스터 텍스트 스타일을 편집합니다</a:t>
            </a:r>
          </a:p>
        </p:txBody>
      </p:sp>
      <p:sp>
        <p:nvSpPr>
          <p:cNvPr id="11" name="직사각형 10"/>
          <p:cNvSpPr/>
          <p:nvPr/>
        </p:nvSpPr>
        <p:spPr>
          <a:xfrm>
            <a:off x="0" y="4"/>
            <a:ext cx="30953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13" name="직사각형 12"/>
          <p:cNvSpPr/>
          <p:nvPr/>
        </p:nvSpPr>
        <p:spPr>
          <a:xfrm>
            <a:off x="9598241" y="4"/>
            <a:ext cx="30953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6" name="직사각형 5"/>
          <p:cNvSpPr/>
          <p:nvPr/>
        </p:nvSpPr>
        <p:spPr>
          <a:xfrm>
            <a:off x="464313" y="7"/>
            <a:ext cx="8977375"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41703" y="428604"/>
            <a:ext cx="8868997" cy="1143000"/>
          </a:xfrm>
        </p:spPr>
        <p:txBody>
          <a:bodyPr/>
          <a:lstStyle>
            <a:lvl1pPr algn="l">
              <a:defRPr b="0"/>
            </a:lvl1pPr>
          </a:lstStyle>
          <a:p>
            <a:r>
              <a:rPr kumimoji="0" lang="ko-KR" altLang="en-US" smtClean="0"/>
              <a:t>마스터 제목 스타일 편집</a:t>
            </a:r>
            <a:endParaRPr kumimoji="0" lang="en-US"/>
          </a:p>
        </p:txBody>
      </p:sp>
      <p:sp>
        <p:nvSpPr>
          <p:cNvPr id="3" name="날짜 개체 틀 2"/>
          <p:cNvSpPr>
            <a:spLocks noGrp="1"/>
          </p:cNvSpPr>
          <p:nvPr>
            <p:ph type="dt" sz="half" idx="10"/>
          </p:nvPr>
        </p:nvSpPr>
        <p:spPr/>
        <p:txBody>
          <a:bodyPr/>
          <a:lstStyle/>
          <a:p>
            <a:pPr>
              <a:defRPr/>
            </a:pPr>
            <a:endParaRPr lang="en-US" altLang="ko-KR"/>
          </a:p>
        </p:txBody>
      </p:sp>
      <p:sp>
        <p:nvSpPr>
          <p:cNvPr id="4" name="바닥글 개체 틀 3"/>
          <p:cNvSpPr>
            <a:spLocks noGrp="1"/>
          </p:cNvSpPr>
          <p:nvPr>
            <p:ph type="ftr" sz="quarter" idx="11"/>
          </p:nvPr>
        </p:nvSpPr>
        <p:spPr/>
        <p:txBody>
          <a:bodyPr/>
          <a:lstStyle/>
          <a:p>
            <a:pPr>
              <a:defRPr/>
            </a:pPr>
            <a:endParaRPr lang="en-US" altLang="ko-KR"/>
          </a:p>
        </p:txBody>
      </p:sp>
      <p:sp>
        <p:nvSpPr>
          <p:cNvPr id="5" name="슬라이드 번호 개체 틀 4"/>
          <p:cNvSpPr>
            <a:spLocks noGrp="1"/>
          </p:cNvSpPr>
          <p:nvPr>
            <p:ph type="sldNum" sz="quarter" idx="12"/>
          </p:nvPr>
        </p:nvSpPr>
        <p:spPr/>
        <p:txBody>
          <a:bodyPr/>
          <a:lstStyle/>
          <a:p>
            <a:pPr>
              <a:defRPr/>
            </a:pPr>
            <a:fld id="{F632138A-B043-46EA-987C-FD2FB68FEFEB}" type="slidenum">
              <a:rPr lang="en-US" altLang="ko-KR" smtClean="0"/>
              <a:pPr>
                <a:defRPr/>
              </a:pPr>
              <a:t>‹#›</a:t>
            </a:fld>
            <a:endParaRPr lang="en-US" altLang="ko-KR"/>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pPr>
              <a:defRPr/>
            </a:pPr>
            <a:endParaRPr lang="en-US" altLang="ko-KR"/>
          </a:p>
        </p:txBody>
      </p:sp>
      <p:sp>
        <p:nvSpPr>
          <p:cNvPr id="3" name="바닥글 개체 틀 2"/>
          <p:cNvSpPr>
            <a:spLocks noGrp="1"/>
          </p:cNvSpPr>
          <p:nvPr>
            <p:ph type="ftr" sz="quarter" idx="11"/>
          </p:nvPr>
        </p:nvSpPr>
        <p:spPr/>
        <p:txBody>
          <a:bodyPr/>
          <a:lstStyle/>
          <a:p>
            <a:pPr>
              <a:defRPr/>
            </a:pPr>
            <a:endParaRPr lang="en-US" altLang="ko-KR"/>
          </a:p>
        </p:txBody>
      </p:sp>
      <p:sp>
        <p:nvSpPr>
          <p:cNvPr id="4" name="슬라이드 번호 개체 틀 3"/>
          <p:cNvSpPr>
            <a:spLocks noGrp="1"/>
          </p:cNvSpPr>
          <p:nvPr>
            <p:ph type="sldNum" sz="quarter" idx="12"/>
          </p:nvPr>
        </p:nvSpPr>
        <p:spPr/>
        <p:txBody>
          <a:bodyPr/>
          <a:lstStyle/>
          <a:p>
            <a:pPr>
              <a:defRPr/>
            </a:pPr>
            <a:fld id="{A87100CE-7C92-4C83-A460-9BB05B090F3F}" type="slidenum">
              <a:rPr lang="en-US" altLang="ko-KR" smtClean="0"/>
              <a:pPr>
                <a:defRPr/>
              </a:pPr>
              <a:t>‹#›</a:t>
            </a:fld>
            <a:endParaRPr lang="en-US" altLang="ko-KR"/>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12" name="직사각형 11"/>
          <p:cNvSpPr/>
          <p:nvPr/>
        </p:nvSpPr>
        <p:spPr bwMode="invGray">
          <a:xfrm>
            <a:off x="309530" y="263808"/>
            <a:ext cx="9596470" cy="664862"/>
          </a:xfrm>
          <a:prstGeom prst="rect">
            <a:avLst/>
          </a:prstGeom>
          <a:solidFill>
            <a:schemeClr val="tx1">
              <a:tint val="95000"/>
              <a:alpha val="69804"/>
            </a:scheme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bwMode="invGray">
          <a:xfrm>
            <a:off x="541704" y="285728"/>
            <a:ext cx="8822593" cy="642942"/>
          </a:xfrm>
          <a:noFill/>
        </p:spPr>
        <p:txBody>
          <a:bodyPr anchor="b">
            <a:noAutofit/>
          </a:bodyPr>
          <a:lstStyle>
            <a:lvl1pPr algn="l">
              <a:defRPr sz="2800" b="1">
                <a:ln w="9525" cmpd="sng">
                  <a:noFill/>
                </a:ln>
                <a:solidFill>
                  <a:schemeClr val="bg1"/>
                </a:solidFill>
                <a:effectLst>
                  <a:outerShdw blurRad="44450" dist="25400" dir="2700000" algn="tl" rotWithShape="0">
                    <a:schemeClr val="tx1">
                      <a:alpha val="51000"/>
                    </a:schemeClr>
                  </a:outerShdw>
                </a:effectLst>
              </a:defRPr>
            </a:lvl1pPr>
          </a:lstStyle>
          <a:p>
            <a:r>
              <a:rPr kumimoji="0" lang="ko-KR" altLang="en-US" smtClean="0"/>
              <a:t>마스터 제목 스타일 편집</a:t>
            </a:r>
            <a:endParaRPr kumimoji="0" lang="en-US"/>
          </a:p>
        </p:txBody>
      </p:sp>
      <p:sp>
        <p:nvSpPr>
          <p:cNvPr id="4" name="텍스트 개체 틀 3"/>
          <p:cNvSpPr>
            <a:spLocks noGrp="1"/>
          </p:cNvSpPr>
          <p:nvPr>
            <p:ph type="body" sz="half" idx="2"/>
          </p:nvPr>
        </p:nvSpPr>
        <p:spPr>
          <a:xfrm>
            <a:off x="541704" y="1006231"/>
            <a:ext cx="2399126" cy="5351729"/>
          </a:xfrm>
        </p:spPr>
        <p:txBody>
          <a:bodyPr/>
          <a:lstStyle>
            <a:lvl1pPr marL="0" indent="0">
              <a:buNone/>
              <a:defRPr sz="1600"/>
            </a:lvl1pPr>
            <a:lvl2pPr marL="457200" indent="0">
              <a:buNone/>
              <a:defRPr sz="14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p:txBody>
          <a:bodyPr/>
          <a:lstStyle/>
          <a:p>
            <a:pPr>
              <a:defRPr/>
            </a:pPr>
            <a:endParaRPr lang="en-US" altLang="ko-KR"/>
          </a:p>
        </p:txBody>
      </p:sp>
      <p:sp>
        <p:nvSpPr>
          <p:cNvPr id="6" name="바닥글 개체 틀 5"/>
          <p:cNvSpPr>
            <a:spLocks noGrp="1"/>
          </p:cNvSpPr>
          <p:nvPr>
            <p:ph type="ftr" sz="quarter" idx="11"/>
          </p:nvPr>
        </p:nvSpPr>
        <p:spPr/>
        <p:txBody>
          <a:bodyPr/>
          <a:lstStyle/>
          <a:p>
            <a:pPr>
              <a:defRPr/>
            </a:pPr>
            <a:endParaRPr lang="en-US" altLang="ko-KR"/>
          </a:p>
        </p:txBody>
      </p:sp>
      <p:sp>
        <p:nvSpPr>
          <p:cNvPr id="7" name="슬라이드 번호 개체 틀 6"/>
          <p:cNvSpPr>
            <a:spLocks noGrp="1"/>
          </p:cNvSpPr>
          <p:nvPr>
            <p:ph type="sldNum" sz="quarter" idx="12"/>
          </p:nvPr>
        </p:nvSpPr>
        <p:spPr/>
        <p:txBody>
          <a:bodyPr/>
          <a:lstStyle/>
          <a:p>
            <a:pPr>
              <a:defRPr/>
            </a:pPr>
            <a:fld id="{3ECED851-C3BD-447C-A9CC-88A77297211F}" type="slidenum">
              <a:rPr lang="en-US" altLang="ko-KR" smtClean="0"/>
              <a:pPr>
                <a:defRPr/>
              </a:pPr>
              <a:t>‹#›</a:t>
            </a:fld>
            <a:endParaRPr lang="en-US" altLang="ko-KR"/>
          </a:p>
        </p:txBody>
      </p:sp>
      <p:sp>
        <p:nvSpPr>
          <p:cNvPr id="15" name="내용 개체 틀 14"/>
          <p:cNvSpPr>
            <a:spLocks noGrp="1"/>
          </p:cNvSpPr>
          <p:nvPr>
            <p:ph sz="quarter" idx="1"/>
          </p:nvPr>
        </p:nvSpPr>
        <p:spPr>
          <a:xfrm>
            <a:off x="3018237" y="1000108"/>
            <a:ext cx="6346031" cy="5357830"/>
          </a:xfrm>
        </p:spPr>
        <p:txBody>
          <a:bodyPr/>
          <a:lstStyle>
            <a:lvl1pPr>
              <a:defRPr sz="2800"/>
            </a:lvl1pPr>
            <a:lvl2pPr>
              <a:defRPr sz="2600"/>
            </a:lvl2pPr>
            <a:lvl3pPr>
              <a:defRPr sz="2400"/>
            </a:lvl3pPr>
            <a:lvl4pPr>
              <a:defRPr sz="2000"/>
            </a:lvl4pPr>
            <a:lvl5pPr>
              <a:defRPr sz="1800"/>
            </a:lvl5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9" name="직사각형 8"/>
          <p:cNvSpPr/>
          <p:nvPr/>
        </p:nvSpPr>
        <p:spPr>
          <a:xfrm>
            <a:off x="0" y="4"/>
            <a:ext cx="30953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9" name="직사각형 8"/>
          <p:cNvSpPr/>
          <p:nvPr/>
        </p:nvSpPr>
        <p:spPr>
          <a:xfrm>
            <a:off x="0" y="3571876"/>
            <a:ext cx="9906000" cy="3286126"/>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41703" y="3571876"/>
            <a:ext cx="3559994" cy="1138242"/>
          </a:xfrm>
        </p:spPr>
        <p:txBody>
          <a:bodyPr anchor="b"/>
          <a:lstStyle>
            <a:lvl1pPr algn="l">
              <a:defRPr sz="2000" b="1"/>
            </a:lvl1pPr>
          </a:lstStyle>
          <a:p>
            <a:r>
              <a:rPr kumimoji="0" lang="ko-KR" altLang="en-US" smtClean="0"/>
              <a:t>마스터 제목 스타일 편집</a:t>
            </a:r>
            <a:endParaRPr kumimoji="0" lang="en-US"/>
          </a:p>
        </p:txBody>
      </p:sp>
      <p:sp>
        <p:nvSpPr>
          <p:cNvPr id="4" name="텍스트 개체 틀 3"/>
          <p:cNvSpPr>
            <a:spLocks noGrp="1"/>
          </p:cNvSpPr>
          <p:nvPr>
            <p:ph type="body" sz="half" idx="2"/>
          </p:nvPr>
        </p:nvSpPr>
        <p:spPr>
          <a:xfrm>
            <a:off x="541703" y="4714884"/>
            <a:ext cx="3559994" cy="1143008"/>
          </a:xfrm>
        </p:spPr>
        <p:txBody>
          <a:bodyPr/>
          <a:lstStyle>
            <a:lvl1pPr marL="0" indent="0">
              <a:buNone/>
              <a:defRPr sz="1600"/>
            </a:lvl1pPr>
            <a:lvl2pPr marL="457200" indent="0">
              <a:buNone/>
              <a:defRPr sz="1400"/>
            </a:lvl2pPr>
            <a:lvl3pPr marL="914400" indent="0">
              <a:buNone/>
              <a:defRPr sz="1400"/>
            </a:lvl3pPr>
            <a:lvl4pPr marL="1371600" indent="0">
              <a:buNone/>
              <a:defRPr sz="1200"/>
            </a:lvl4pPr>
            <a:lvl5pPr marL="1828800" indent="0">
              <a:buNone/>
              <a:defRPr sz="12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p:txBody>
          <a:bodyPr/>
          <a:lstStyle/>
          <a:p>
            <a:pPr>
              <a:defRPr/>
            </a:pPr>
            <a:endParaRPr lang="en-US" altLang="ko-KR"/>
          </a:p>
        </p:txBody>
      </p:sp>
      <p:sp>
        <p:nvSpPr>
          <p:cNvPr id="6" name="바닥글 개체 틀 5"/>
          <p:cNvSpPr>
            <a:spLocks noGrp="1"/>
          </p:cNvSpPr>
          <p:nvPr>
            <p:ph type="ftr" sz="quarter" idx="11"/>
          </p:nvPr>
        </p:nvSpPr>
        <p:spPr>
          <a:xfrm>
            <a:off x="3384550" y="6572272"/>
            <a:ext cx="3136900" cy="297750"/>
          </a:xfrm>
        </p:spPr>
        <p:txBody>
          <a:bodyPr/>
          <a:lstStyle/>
          <a:p>
            <a:pPr>
              <a:defRPr/>
            </a:pPr>
            <a:endParaRPr lang="en-US" altLang="ko-KR"/>
          </a:p>
        </p:txBody>
      </p:sp>
      <p:sp>
        <p:nvSpPr>
          <p:cNvPr id="7" name="슬라이드 번호 개체 틀 6"/>
          <p:cNvSpPr>
            <a:spLocks noGrp="1"/>
          </p:cNvSpPr>
          <p:nvPr>
            <p:ph type="sldNum" sz="quarter" idx="12"/>
          </p:nvPr>
        </p:nvSpPr>
        <p:spPr/>
        <p:txBody>
          <a:bodyPr/>
          <a:lstStyle/>
          <a:p>
            <a:pPr>
              <a:defRPr/>
            </a:pPr>
            <a:fld id="{B070DF99-8E24-477D-A17C-EAC4BF18F5C9}" type="slidenum">
              <a:rPr lang="en-US" altLang="ko-KR" smtClean="0"/>
              <a:pPr>
                <a:defRPr/>
              </a:pPr>
              <a:t>‹#›</a:t>
            </a:fld>
            <a:endParaRPr lang="en-US" altLang="ko-KR"/>
          </a:p>
        </p:txBody>
      </p:sp>
      <p:sp>
        <p:nvSpPr>
          <p:cNvPr id="8" name="그림 개체 틀 7"/>
          <p:cNvSpPr>
            <a:spLocks noGrp="1"/>
          </p:cNvSpPr>
          <p:nvPr>
            <p:ph type="pic" idx="1"/>
          </p:nvPr>
        </p:nvSpPr>
        <p:spPr>
          <a:xfrm>
            <a:off x="4333871" y="1071546"/>
            <a:ext cx="4566079" cy="4714908"/>
          </a:xfrm>
          <a:solidFill>
            <a:schemeClr val="tx2"/>
          </a:solidFill>
          <a:ln w="152400" cap="rnd">
            <a:solidFill>
              <a:srgbClr val="FFFFFF"/>
            </a:solidFill>
            <a:round/>
          </a:ln>
          <a:effectLst>
            <a:outerShdw blurRad="50800" dist="50800" dir="2700000" algn="tl" rotWithShape="0">
              <a:srgbClr val="000000">
                <a:alpha val="43137"/>
              </a:srgbClr>
            </a:outerShdw>
          </a:effectLst>
          <a:scene3d>
            <a:camera prst="orthographicFront"/>
            <a:lightRig rig="twoPt" dir="t">
              <a:rot lat="0" lon="0" rev="10800000"/>
            </a:lightRig>
          </a:scene3d>
          <a:sp3d contourW="6350">
            <a:bevelT w="50800" h="16510"/>
            <a:contourClr>
              <a:srgbClr val="C0C0C0"/>
            </a:contourClr>
          </a:sp3d>
        </p:spPr>
        <p:txBody>
          <a:bodyPr/>
          <a:lstStyle>
            <a:lvl1pPr marL="0" indent="0">
              <a:buNone/>
              <a:defRPr sz="3200">
                <a:solidFill>
                  <a:schemeClr val="tx2">
                    <a:tint val="10000"/>
                  </a:schemeClr>
                </a:solidFill>
                <a:effectLst>
                  <a:outerShdw blurRad="50800" dist="50800" dir="5400000" algn="tl" rotWithShape="0">
                    <a:srgbClr val="000000">
                      <a:alpha val="58000"/>
                    </a:srgbClr>
                  </a:outerShdw>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ko-KR" altLang="en-US" smtClean="0"/>
              <a:t>그림을 추가하려면 아이콘을 클릭하십시오</a:t>
            </a:r>
            <a:endParaRPr kumimoji="0" lang="en-US"/>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95300" y="274638"/>
            <a:ext cx="8915400" cy="1143000"/>
          </a:xfrm>
        </p:spPr>
        <p:txBody>
          <a:bodyPr anchor="b"/>
          <a:lstStyle>
            <a:lvl1pPr>
              <a:defRPr b="0"/>
            </a:lvl1pPr>
          </a:lstStyle>
          <a:p>
            <a:r>
              <a:rPr kumimoji="0" lang="ko-KR" altLang="en-US" smtClean="0"/>
              <a:t>마스터 제목 스타일 편집</a:t>
            </a:r>
            <a:endParaRPr kumimoji="0" lang="en-US"/>
          </a:p>
        </p:txBody>
      </p:sp>
      <p:sp>
        <p:nvSpPr>
          <p:cNvPr id="3" name="세로 텍스트 개체 틀 2"/>
          <p:cNvSpPr>
            <a:spLocks noGrp="1"/>
          </p:cNvSpPr>
          <p:nvPr>
            <p:ph type="body" orient="vert" idx="1"/>
          </p:nvPr>
        </p:nvSpPr>
        <p:spPr>
          <a:xfrm>
            <a:off x="495300" y="1500176"/>
            <a:ext cx="8915400" cy="4625989"/>
          </a:xfrm>
        </p:spPr>
        <p:txBody>
          <a:bodyPr vert="eaVer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p>
            <a:pPr>
              <a:defRPr/>
            </a:pPr>
            <a:endParaRPr lang="en-US" altLang="ko-KR"/>
          </a:p>
        </p:txBody>
      </p:sp>
      <p:sp>
        <p:nvSpPr>
          <p:cNvPr id="5" name="바닥글 개체 틀 4"/>
          <p:cNvSpPr>
            <a:spLocks noGrp="1"/>
          </p:cNvSpPr>
          <p:nvPr>
            <p:ph type="ftr" sz="quarter" idx="11"/>
          </p:nvPr>
        </p:nvSpPr>
        <p:spPr/>
        <p:txBody>
          <a:bodyPr/>
          <a:lstStyle/>
          <a:p>
            <a:pPr>
              <a:defRPr/>
            </a:pPr>
            <a:endParaRPr lang="en-US" altLang="ko-KR"/>
          </a:p>
        </p:txBody>
      </p:sp>
      <p:sp>
        <p:nvSpPr>
          <p:cNvPr id="6" name="슬라이드 번호 개체 틀 5"/>
          <p:cNvSpPr>
            <a:spLocks noGrp="1"/>
          </p:cNvSpPr>
          <p:nvPr>
            <p:ph type="sldNum" sz="quarter" idx="12"/>
          </p:nvPr>
        </p:nvSpPr>
        <p:spPr/>
        <p:txBody>
          <a:bodyPr/>
          <a:lstStyle/>
          <a:p>
            <a:pPr>
              <a:defRPr/>
            </a:pPr>
            <a:fld id="{F553F8D9-730F-4B27-AEC9-A4DB212C17EF}" type="slidenum">
              <a:rPr lang="en-US" altLang="ko-KR" smtClean="0"/>
              <a:pPr>
                <a:defRPr/>
              </a:pPr>
              <a:t>‹#›</a:t>
            </a:fld>
            <a:endParaRPr lang="en-US" altLang="ko-KR"/>
          </a:p>
        </p:txBody>
      </p:sp>
      <p:cxnSp>
        <p:nvCxnSpPr>
          <p:cNvPr id="8" name="직선 연결선 7"/>
          <p:cNvCxnSpPr/>
          <p:nvPr/>
        </p:nvCxnSpPr>
        <p:spPr>
          <a:xfrm>
            <a:off x="493617" y="1428736"/>
            <a:ext cx="8899984" cy="1588"/>
          </a:xfrm>
          <a:prstGeom prst="line">
            <a:avLst/>
          </a:prstGeom>
          <a:noFill/>
          <a:ln w="28575" cap="sq" cmpd="sng" algn="ctr">
            <a:solidFill>
              <a:srgbClr val="E49458"/>
            </a:solidFill>
            <a:prstDash val="solid"/>
          </a:ln>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rgbClr val="E49458">
                <a:tint val="100000"/>
                <a:shade val="100000"/>
                <a:hueMod val="100000"/>
                <a:satMod val="100000"/>
              </a:srgbClr>
            </a:contourClr>
          </a:sp3d>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7" name="직사각형 6"/>
          <p:cNvSpPr/>
          <p:nvPr/>
        </p:nvSpPr>
        <p:spPr>
          <a:xfrm>
            <a:off x="8280820" y="-15948"/>
            <a:ext cx="162518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세로 제목 1"/>
          <p:cNvSpPr>
            <a:spLocks noGrp="1"/>
          </p:cNvSpPr>
          <p:nvPr>
            <p:ph type="title" orient="vert"/>
          </p:nvPr>
        </p:nvSpPr>
        <p:spPr>
          <a:xfrm>
            <a:off x="8280820" y="285728"/>
            <a:ext cx="1315650" cy="6286546"/>
          </a:xfrm>
          <a:noFill/>
        </p:spPr>
        <p:txBody>
          <a:bodyPr vert="eaVert" anchor="b"/>
          <a:lstStyle>
            <a:lvl1pPr algn="ctr">
              <a:defRPr b="0"/>
            </a:lvl1pPr>
          </a:lstStyle>
          <a:p>
            <a:r>
              <a:rPr kumimoji="0" lang="ko-KR" altLang="en-US" smtClean="0"/>
              <a:t>마스터 제목 스타일 편집</a:t>
            </a:r>
            <a:endParaRPr kumimoji="0" lang="en-US"/>
          </a:p>
        </p:txBody>
      </p:sp>
      <p:sp>
        <p:nvSpPr>
          <p:cNvPr id="3" name="세로 텍스트 개체 틀 2"/>
          <p:cNvSpPr>
            <a:spLocks noGrp="1"/>
          </p:cNvSpPr>
          <p:nvPr>
            <p:ph type="body" orient="vert" idx="1"/>
          </p:nvPr>
        </p:nvSpPr>
        <p:spPr>
          <a:xfrm>
            <a:off x="495300" y="571481"/>
            <a:ext cx="7708129" cy="5715044"/>
          </a:xfrm>
        </p:spPr>
        <p:txBody>
          <a:bodyPr vert="eaVert"/>
          <a:lstStyle>
            <a:lvl1pPr>
              <a:defRPr sz="2800"/>
            </a:lvl1pPr>
            <a:lvl2pPr>
              <a:defRPr sz="2400"/>
            </a:lvl2pPr>
            <a:lvl3pPr>
              <a:defRPr sz="2000"/>
            </a:lvl3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p>
            <a:pPr>
              <a:defRPr/>
            </a:pPr>
            <a:endParaRPr lang="en-US" altLang="ko-KR"/>
          </a:p>
        </p:txBody>
      </p:sp>
      <p:sp>
        <p:nvSpPr>
          <p:cNvPr id="5" name="바닥글 개체 틀 4"/>
          <p:cNvSpPr>
            <a:spLocks noGrp="1"/>
          </p:cNvSpPr>
          <p:nvPr>
            <p:ph type="ftr" sz="quarter" idx="11"/>
          </p:nvPr>
        </p:nvSpPr>
        <p:spPr/>
        <p:txBody>
          <a:bodyPr/>
          <a:lstStyle/>
          <a:p>
            <a:pPr>
              <a:defRPr/>
            </a:pPr>
            <a:endParaRPr lang="en-US" altLang="ko-KR"/>
          </a:p>
        </p:txBody>
      </p:sp>
      <p:sp>
        <p:nvSpPr>
          <p:cNvPr id="6" name="슬라이드 번호 개체 틀 5"/>
          <p:cNvSpPr>
            <a:spLocks noGrp="1"/>
          </p:cNvSpPr>
          <p:nvPr>
            <p:ph type="sldNum" sz="quarter" idx="12"/>
          </p:nvPr>
        </p:nvSpPr>
        <p:spPr/>
        <p:txBody>
          <a:bodyPr/>
          <a:lstStyle/>
          <a:p>
            <a:pPr>
              <a:defRPr/>
            </a:pPr>
            <a:fld id="{0AA37FE7-CBFF-4F5A-A614-CA50456AD20A}" type="slidenum">
              <a:rPr lang="en-US" altLang="ko-KR" smtClean="0"/>
              <a:pPr>
                <a:defRPr/>
              </a:pPr>
              <a:t>‹#›</a:t>
            </a:fld>
            <a:endParaRPr lang="en-US" altLang="ko-KR"/>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직사각형 27"/>
          <p:cNvSpPr/>
          <p:nvPr/>
        </p:nvSpPr>
        <p:spPr>
          <a:xfrm>
            <a:off x="0" y="6572272"/>
            <a:ext cx="9906000" cy="285728"/>
          </a:xfrm>
          <a:prstGeom prst="rect">
            <a:avLst/>
          </a:prstGeom>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8" name="직사각형 7"/>
          <p:cNvSpPr/>
          <p:nvPr/>
        </p:nvSpPr>
        <p:spPr>
          <a:xfrm>
            <a:off x="0" y="2380"/>
            <a:ext cx="9906000" cy="283348"/>
          </a:xfrm>
          <a:prstGeom prst="rect">
            <a:avLst/>
          </a:prstGeom>
          <a:solidFill>
            <a:schemeClr val="accent4"/>
          </a:solidFill>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개체 틀 1"/>
          <p:cNvSpPr>
            <a:spLocks noGrp="1"/>
          </p:cNvSpPr>
          <p:nvPr>
            <p:ph type="title"/>
          </p:nvPr>
        </p:nvSpPr>
        <p:spPr>
          <a:xfrm>
            <a:off x="338383" y="274638"/>
            <a:ext cx="9258088" cy="1143000"/>
          </a:xfrm>
          <a:prstGeom prst="rect">
            <a:avLst/>
          </a:prstGeom>
        </p:spPr>
        <p:txBody>
          <a:bodyPr vert="horz" rtlCol="0" anchor="ctr">
            <a:normAutofit/>
          </a:bodyPr>
          <a:lstStyle/>
          <a:p>
            <a:r>
              <a:rPr kumimoji="0" lang="ko-KR" altLang="en-US" smtClean="0"/>
              <a:t>마스터 제목 스타일 편집</a:t>
            </a:r>
            <a:endParaRPr kumimoji="0" lang="en-US"/>
          </a:p>
        </p:txBody>
      </p:sp>
      <p:sp>
        <p:nvSpPr>
          <p:cNvPr id="3" name="텍스트 개체 틀 2"/>
          <p:cNvSpPr>
            <a:spLocks noGrp="1"/>
          </p:cNvSpPr>
          <p:nvPr>
            <p:ph type="body" idx="1"/>
          </p:nvPr>
        </p:nvSpPr>
        <p:spPr>
          <a:xfrm>
            <a:off x="495300" y="1600201"/>
            <a:ext cx="8915400" cy="4525963"/>
          </a:xfrm>
          <a:prstGeom prst="rect">
            <a:avLst/>
          </a:prstGeom>
        </p:spPr>
        <p:txBody>
          <a:bodyPr vert="horz" rtlCol="0">
            <a:normAutofit/>
          </a:bodyPr>
          <a:lstStyle/>
          <a:p>
            <a:pPr lvl="0" eaLnBrk="1" latinLnBrk="0" hangingPunct="1"/>
            <a:r>
              <a:rPr kumimoji="0" lang="ko-KR" altLang="en-US" smtClean="0"/>
              <a:t>마스터 텍스트 스타일을 편집합니다</a:t>
            </a:r>
          </a:p>
          <a:p>
            <a:pPr lvl="1" eaLnBrk="1" latinLnBrk="0" hangingPunct="1"/>
            <a:r>
              <a:rPr kumimoji="0" lang="ko-KR" altLang="en-US" smtClean="0"/>
              <a:t>둘째 수준</a:t>
            </a:r>
          </a:p>
          <a:p>
            <a:pPr lvl="2" eaLnBrk="1" latinLnBrk="0" hangingPunct="1"/>
            <a:r>
              <a:rPr kumimoji="0" lang="ko-KR" altLang="en-US" smtClean="0"/>
              <a:t>셋째 수준</a:t>
            </a:r>
          </a:p>
          <a:p>
            <a:pPr lvl="3" eaLnBrk="1" latinLnBrk="0" hangingPunct="1"/>
            <a:r>
              <a:rPr kumimoji="0" lang="ko-KR" altLang="en-US" smtClean="0"/>
              <a:t>넷째 수준</a:t>
            </a:r>
          </a:p>
          <a:p>
            <a:pPr lvl="4" eaLnBrk="1" latinLnBrk="0" hangingPunct="1"/>
            <a:r>
              <a:rPr kumimoji="0" lang="ko-KR" altLang="en-US" smtClean="0"/>
              <a:t>다섯째 수준</a:t>
            </a:r>
            <a:endParaRPr kumimoji="0" lang="en-US"/>
          </a:p>
        </p:txBody>
      </p:sp>
      <p:sp>
        <p:nvSpPr>
          <p:cNvPr id="4" name="날짜 개체 틀 3"/>
          <p:cNvSpPr>
            <a:spLocks noGrp="1"/>
          </p:cNvSpPr>
          <p:nvPr>
            <p:ph type="dt" sz="half" idx="2"/>
          </p:nvPr>
        </p:nvSpPr>
        <p:spPr>
          <a:xfrm>
            <a:off x="495300" y="6572272"/>
            <a:ext cx="2311400" cy="285752"/>
          </a:xfrm>
          <a:prstGeom prst="rect">
            <a:avLst/>
          </a:prstGeom>
        </p:spPr>
        <p:txBody>
          <a:bodyPr vert="horz" rtlCol="0" anchor="ctr"/>
          <a:lstStyle>
            <a:lvl1pPr algn="l" eaLnBrk="1" latinLnBrk="0" hangingPunct="1">
              <a:defRPr kumimoji="0" sz="1200">
                <a:solidFill>
                  <a:schemeClr val="tx1"/>
                </a:solidFill>
              </a:defRPr>
            </a:lvl1pPr>
          </a:lstStyle>
          <a:p>
            <a:pPr>
              <a:defRPr/>
            </a:pPr>
            <a:endParaRPr lang="en-US" altLang="ko-KR"/>
          </a:p>
        </p:txBody>
      </p:sp>
      <p:sp>
        <p:nvSpPr>
          <p:cNvPr id="5" name="바닥글 개체 틀 4"/>
          <p:cNvSpPr>
            <a:spLocks noGrp="1"/>
          </p:cNvSpPr>
          <p:nvPr>
            <p:ph type="ftr" sz="quarter" idx="3"/>
          </p:nvPr>
        </p:nvSpPr>
        <p:spPr>
          <a:xfrm>
            <a:off x="3384550" y="6572272"/>
            <a:ext cx="3136900" cy="285752"/>
          </a:xfrm>
          <a:prstGeom prst="rect">
            <a:avLst/>
          </a:prstGeom>
        </p:spPr>
        <p:txBody>
          <a:bodyPr vert="horz" rtlCol="0" anchor="ctr"/>
          <a:lstStyle>
            <a:lvl1pPr algn="ctr" eaLnBrk="1" latinLnBrk="0" hangingPunct="1">
              <a:defRPr kumimoji="0" sz="1200">
                <a:solidFill>
                  <a:schemeClr val="tx1"/>
                </a:solidFill>
              </a:defRPr>
            </a:lvl1pPr>
          </a:lstStyle>
          <a:p>
            <a:pPr>
              <a:defRPr/>
            </a:pPr>
            <a:endParaRPr lang="en-US" altLang="ko-KR"/>
          </a:p>
        </p:txBody>
      </p:sp>
      <p:sp>
        <p:nvSpPr>
          <p:cNvPr id="6" name="슬라이드 번호 개체 틀 5"/>
          <p:cNvSpPr>
            <a:spLocks noGrp="1"/>
          </p:cNvSpPr>
          <p:nvPr>
            <p:ph type="sldNum" sz="quarter" idx="4"/>
          </p:nvPr>
        </p:nvSpPr>
        <p:spPr>
          <a:xfrm>
            <a:off x="7099300" y="6572272"/>
            <a:ext cx="2311400" cy="285752"/>
          </a:xfrm>
          <a:prstGeom prst="rect">
            <a:avLst/>
          </a:prstGeom>
        </p:spPr>
        <p:txBody>
          <a:bodyPr vert="horz" rtlCol="0" anchor="ctr"/>
          <a:lstStyle>
            <a:lvl1pPr algn="r" eaLnBrk="1" latinLnBrk="0" hangingPunct="1">
              <a:defRPr kumimoji="0" sz="1200">
                <a:solidFill>
                  <a:schemeClr val="tx1"/>
                </a:solidFill>
              </a:defRPr>
            </a:lvl1pPr>
          </a:lstStyle>
          <a:p>
            <a:pPr>
              <a:defRPr/>
            </a:pPr>
            <a:fld id="{1285695A-8569-4B20-98DD-7E65D0133E61}" type="slidenum">
              <a:rPr lang="en-US" altLang="ko-KR" smtClean="0"/>
              <a:pPr>
                <a:defRPr/>
              </a:pPr>
              <a:t>‹#›</a:t>
            </a:fld>
            <a:endParaRPr lang="en-US" altLang="ko-KR"/>
          </a:p>
        </p:txBody>
      </p:sp>
    </p:spTree>
  </p:cSld>
  <p:clrMap bg1="lt1" tx1="dk1" bg2="lt2" tx2="dk2" accent1="accent1" accent2="accent2" accent3="accent3" accent4="accent4" accent5="accent5" accent6="accent6" hlink="hlink" folHlink="folHlink"/>
  <p:sldLayoutIdLst>
    <p:sldLayoutId id="2147484115" r:id="rId1"/>
    <p:sldLayoutId id="2147484116"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Lst>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txStyles>
    <p:titleStyle>
      <a:lvl1pPr algn="ctr" rtl="0" eaLnBrk="1" latinLnBrk="1" hangingPunct="1">
        <a:spcBef>
          <a:spcPct val="0"/>
        </a:spcBef>
        <a:buNone/>
        <a:defRPr kumimoji="0" sz="4400" b="0" kern="1200" spc="100" dirty="0">
          <a:ln w="18000">
            <a:noFill/>
            <a:prstDash val="solid"/>
          </a:ln>
          <a:solidFill>
            <a:schemeClr val="tx1"/>
          </a:solidFill>
          <a:effectLst>
            <a:outerShdw blurRad="44450" dist="25400" dir="2700000" algn="tl" rotWithShape="0">
              <a:schemeClr val="bg1">
                <a:alpha val="51000"/>
              </a:schemeClr>
            </a:outerShdw>
          </a:effectLst>
          <a:latin typeface="+mj-lt"/>
          <a:ea typeface="+mj-ea"/>
          <a:cs typeface="+mj-cs"/>
        </a:defRPr>
      </a:lvl1pPr>
      <a:lvl2pPr eaLnBrk="1" latinLnBrk="1" hangingPunct="1">
        <a:defRPr kumimoji="0">
          <a:solidFill>
            <a:schemeClr val="tx2"/>
          </a:solidFill>
        </a:defRPr>
      </a:lvl2pPr>
      <a:lvl3pPr eaLnBrk="1" latinLnBrk="1" hangingPunct="1">
        <a:defRPr kumimoji="0">
          <a:solidFill>
            <a:schemeClr val="tx2"/>
          </a:solidFill>
        </a:defRPr>
      </a:lvl3pPr>
      <a:lvl4pPr eaLnBrk="1" latinLnBrk="1" hangingPunct="1">
        <a:defRPr kumimoji="0">
          <a:solidFill>
            <a:schemeClr val="tx2"/>
          </a:solidFill>
        </a:defRPr>
      </a:lvl4pPr>
      <a:lvl5pPr eaLnBrk="1" latinLnBrk="1" hangingPunct="1">
        <a:defRPr kumimoji="0">
          <a:solidFill>
            <a:schemeClr val="tx2"/>
          </a:solidFill>
        </a:defRPr>
      </a:lvl5pPr>
      <a:lvl6pPr eaLnBrk="1" latinLnBrk="1" hangingPunct="1">
        <a:defRPr kumimoji="0">
          <a:solidFill>
            <a:schemeClr val="tx2"/>
          </a:solidFill>
        </a:defRPr>
      </a:lvl6pPr>
      <a:lvl7pPr eaLnBrk="1" latinLnBrk="1" hangingPunct="1">
        <a:defRPr kumimoji="0">
          <a:solidFill>
            <a:schemeClr val="tx2"/>
          </a:solidFill>
        </a:defRPr>
      </a:lvl7pPr>
      <a:lvl8pPr eaLnBrk="1" latinLnBrk="1" hangingPunct="1">
        <a:defRPr kumimoji="0">
          <a:solidFill>
            <a:schemeClr val="tx2"/>
          </a:solidFill>
        </a:defRPr>
      </a:lvl8pPr>
      <a:lvl9pPr eaLnBrk="1" latinLnBrk="1" hangingPunct="1">
        <a:defRPr kumimoji="0">
          <a:solidFill>
            <a:schemeClr val="tx2"/>
          </a:solidFill>
        </a:defRPr>
      </a:lvl9pPr>
    </p:titleStyle>
    <p:bodyStyle>
      <a:lvl1pPr marL="342900" indent="-342900" algn="l" rtl="0" eaLnBrk="1" latinLnBrk="1" hangingPunct="1">
        <a:spcBef>
          <a:spcPct val="20000"/>
        </a:spcBef>
        <a:buFont typeface="Arial"/>
        <a:buChar char="•"/>
        <a:defRPr kumimoji="0" sz="3200" kern="1200">
          <a:solidFill>
            <a:schemeClr val="tx2"/>
          </a:solidFill>
          <a:latin typeface="+mn-lt"/>
          <a:ea typeface="+mn-ea"/>
          <a:cs typeface="+mn-cs"/>
        </a:defRPr>
      </a:lvl1pPr>
      <a:lvl2pPr marL="742950" indent="-285750" algn="l" rtl="0" eaLnBrk="1" latinLnBrk="1" hangingPunct="1">
        <a:spcBef>
          <a:spcPct val="20000"/>
        </a:spcBef>
        <a:buClr>
          <a:schemeClr val="accent1">
            <a:shade val="75000"/>
          </a:schemeClr>
        </a:buClr>
        <a:buFont typeface="Arial"/>
        <a:buChar char="•"/>
        <a:defRPr kumimoji="0" sz="2800" kern="1200">
          <a:solidFill>
            <a:schemeClr val="tx1"/>
          </a:solidFill>
          <a:latin typeface="+mn-lt"/>
          <a:ea typeface="+mn-ea"/>
          <a:cs typeface="+mn-cs"/>
        </a:defRPr>
      </a:lvl2pPr>
      <a:lvl3pPr marL="1143000" indent="-228600" algn="l" rtl="0" eaLnBrk="1" latinLnBrk="1" hangingPunct="1">
        <a:spcBef>
          <a:spcPct val="20000"/>
        </a:spcBef>
        <a:buClr>
          <a:schemeClr val="tx2"/>
        </a:buClr>
        <a:buFont typeface="Arial"/>
        <a:buChar char="•"/>
        <a:defRPr kumimoji="0" sz="2600" kern="1200">
          <a:solidFill>
            <a:schemeClr val="tx1"/>
          </a:solidFill>
          <a:latin typeface="+mn-lt"/>
          <a:ea typeface="+mn-ea"/>
          <a:cs typeface="+mn-cs"/>
        </a:defRPr>
      </a:lvl3pPr>
      <a:lvl4pPr marL="1600200" indent="-228600" algn="l" rtl="0" eaLnBrk="1" latinLnBrk="1" hangingPunct="1">
        <a:spcBef>
          <a:spcPct val="20000"/>
        </a:spcBef>
        <a:buClr>
          <a:schemeClr val="accent1">
            <a:shade val="75000"/>
          </a:schemeClr>
        </a:buClr>
        <a:buFont typeface="Arial"/>
        <a:buChar char="•"/>
        <a:defRPr kumimoji="0" sz="2400" kern="1200">
          <a:solidFill>
            <a:schemeClr val="tx1"/>
          </a:solidFill>
          <a:latin typeface="+mn-lt"/>
          <a:ea typeface="+mn-ea"/>
          <a:cs typeface="+mn-cs"/>
        </a:defRPr>
      </a:lvl4pPr>
      <a:lvl5pPr marL="2057400" indent="-228600" algn="l" rtl="0" eaLnBrk="1" latinLnBrk="1" hangingPunct="1">
        <a:spcBef>
          <a:spcPct val="20000"/>
        </a:spcBef>
        <a:buClr>
          <a:schemeClr val="tx2"/>
        </a:buClr>
        <a:buFont typeface="Arial"/>
        <a:buChar char="•"/>
        <a:defRPr kumimoji="0" sz="2000" kern="1200">
          <a:solidFill>
            <a:schemeClr val="tx1"/>
          </a:solidFill>
          <a:latin typeface="+mn-lt"/>
          <a:ea typeface="+mn-ea"/>
          <a:cs typeface="+mn-cs"/>
        </a:defRPr>
      </a:lvl5pPr>
      <a:lvl6pPr marL="2514600" indent="-228600" algn="l" rtl="0" eaLnBrk="1" latinLnBrk="1" hangingPunct="1">
        <a:spcBef>
          <a:spcPct val="20000"/>
        </a:spcBef>
        <a:buClr>
          <a:schemeClr val="accent1"/>
        </a:buClr>
        <a:buFont typeface="Arial"/>
        <a:buChar char="•"/>
        <a:defRPr kumimoji="0" sz="1800" kern="1200">
          <a:solidFill>
            <a:schemeClr val="tx1"/>
          </a:solidFill>
          <a:latin typeface="+mn-lt"/>
          <a:ea typeface="+mn-ea"/>
          <a:cs typeface="+mn-cs"/>
        </a:defRPr>
      </a:lvl6pPr>
      <a:lvl7pPr marL="2971800" indent="-228600" algn="l" rtl="0" eaLnBrk="1" latinLnBrk="1" hangingPunct="1">
        <a:spcBef>
          <a:spcPct val="20000"/>
        </a:spcBef>
        <a:buClr>
          <a:schemeClr val="tx2"/>
        </a:buClr>
        <a:buFont typeface="Arial"/>
        <a:buChar char="•"/>
        <a:defRPr kumimoji="0" sz="1600" kern="1200">
          <a:solidFill>
            <a:schemeClr val="tx1"/>
          </a:solidFill>
          <a:latin typeface="+mn-lt"/>
          <a:ea typeface="+mn-ea"/>
          <a:cs typeface="+mn-cs"/>
        </a:defRPr>
      </a:lvl7pPr>
      <a:lvl8pPr marL="3429000" indent="-228600" algn="l" rtl="0" eaLnBrk="1" latinLnBrk="1" hangingPunct="1">
        <a:spcBef>
          <a:spcPct val="20000"/>
        </a:spcBef>
        <a:buClr>
          <a:schemeClr val="accent1"/>
        </a:buClr>
        <a:buFont typeface="Arial"/>
        <a:buChar char="•"/>
        <a:defRPr kumimoji="0" sz="1400" kern="1200">
          <a:solidFill>
            <a:schemeClr val="tx1"/>
          </a:solidFill>
          <a:latin typeface="+mn-lt"/>
          <a:ea typeface="+mn-ea"/>
          <a:cs typeface="+mn-cs"/>
        </a:defRPr>
      </a:lvl8pPr>
      <a:lvl9pPr marL="3886200" indent="-228600" algn="l" rtl="0" eaLnBrk="1" latinLnBrk="1" hangingPunct="1">
        <a:spcBef>
          <a:spcPct val="20000"/>
        </a:spcBef>
        <a:buClr>
          <a:schemeClr val="tx2"/>
        </a:buClr>
        <a:buFont typeface="Arial"/>
        <a:buChar char="•"/>
        <a:defRPr kumimoji="0" sz="1400" kern="1200">
          <a:solidFill>
            <a:schemeClr val="tx1"/>
          </a:solidFill>
          <a:latin typeface="+mn-lt"/>
          <a:ea typeface="+mn-ea"/>
          <a:cs typeface="+mn-cs"/>
        </a:defRPr>
      </a:lvl9pPr>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 name="Rectangle 3"/>
          <p:cNvSpPr txBox="1">
            <a:spLocks noChangeArrowheads="1"/>
          </p:cNvSpPr>
          <p:nvPr/>
        </p:nvSpPr>
        <p:spPr>
          <a:xfrm>
            <a:off x="0" y="4643446"/>
            <a:ext cx="9906000" cy="1235021"/>
          </a:xfrm>
          <a:prstGeom prst="rect">
            <a:avLst/>
          </a:prstGeom>
        </p:spPr>
        <p:txBody>
          <a:bodyPr vert="horz" rtlCol="0">
            <a:normAutofit/>
          </a:bodyPr>
          <a:lstStyle/>
          <a:p>
            <a:pPr marL="342900" marR="0" lvl="0" indent="-342900" algn="ctr" defTabSz="914400" rtl="0" eaLnBrk="1" fontAlgn="auto" latinLnBrk="1" hangingPunct="1">
              <a:lnSpc>
                <a:spcPct val="100000"/>
              </a:lnSpc>
              <a:spcBef>
                <a:spcPct val="20000"/>
              </a:spcBef>
              <a:spcAft>
                <a:spcPts val="0"/>
              </a:spcAft>
              <a:buClrTx/>
              <a:buSzTx/>
              <a:buFont typeface="Arial"/>
              <a:buNone/>
              <a:tabLst/>
              <a:defRPr/>
            </a:pPr>
            <a:r>
              <a:rPr kumimoji="0" lang="en-US" altLang="ko-KR" sz="2800" b="0" i="0" u="none" strike="noStrike" kern="1200" cap="none" spc="0" normalizeH="0" baseline="0" noProof="0" dirty="0" smtClean="0">
                <a:ln>
                  <a:noFill/>
                </a:ln>
                <a:solidFill>
                  <a:schemeClr val="tx2"/>
                </a:solidFill>
                <a:effectLst/>
                <a:uLnTx/>
                <a:uFillTx/>
                <a:latin typeface="Candara" pitchFamily="34" charset="0"/>
                <a:ea typeface="바탕" pitchFamily="18" charset="-127"/>
                <a:cs typeface="+mn-cs"/>
              </a:rPr>
              <a:t>DONG NAM PTROLEUM IND.CO.,LTD.</a:t>
            </a:r>
          </a:p>
        </p:txBody>
      </p:sp>
      <p:sp>
        <p:nvSpPr>
          <p:cNvPr id="3076" name="Rectangle 3"/>
          <p:cNvSpPr>
            <a:spLocks noGrp="1" noChangeArrowheads="1"/>
          </p:cNvSpPr>
          <p:nvPr>
            <p:ph type="subTitle" idx="4294967295"/>
          </p:nvPr>
        </p:nvSpPr>
        <p:spPr>
          <a:xfrm>
            <a:off x="2068184" y="5099370"/>
            <a:ext cx="5755984" cy="571504"/>
          </a:xfrm>
        </p:spPr>
        <p:txBody>
          <a:bodyPr>
            <a:normAutofit/>
          </a:bodyPr>
          <a:lstStyle/>
          <a:p>
            <a:pPr algn="dist" eaLnBrk="1" hangingPunct="1">
              <a:buNone/>
              <a:defRPr/>
            </a:pPr>
            <a:r>
              <a:rPr lang="en-US" altLang="ko-KR" sz="2000" dirty="0" smtClean="0">
                <a:latin typeface="Candara" pitchFamily="34" charset="0"/>
                <a:ea typeface="바탕" pitchFamily="18" charset="-127"/>
              </a:rPr>
              <a:t>Electric Insulation Oil Since 1973</a:t>
            </a:r>
            <a:endParaRPr lang="en-US" altLang="ko-KR" sz="2000" dirty="0" smtClean="0">
              <a:solidFill>
                <a:schemeClr val="tx2">
                  <a:lumMod val="50000"/>
                </a:schemeClr>
              </a:solidFill>
              <a:latin typeface="Candara" pitchFamily="34" charset="0"/>
              <a:ea typeface="바탕" pitchFamily="18" charset="-127"/>
            </a:endParaRPr>
          </a:p>
        </p:txBody>
      </p:sp>
      <p:sp>
        <p:nvSpPr>
          <p:cNvPr id="3" name="직사각형 2"/>
          <p:cNvSpPr/>
          <p:nvPr/>
        </p:nvSpPr>
        <p:spPr>
          <a:xfrm>
            <a:off x="0" y="2143116"/>
            <a:ext cx="9906000" cy="1323439"/>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n-US" altLang="ko-KR" sz="8000" dirty="0" smtClean="0">
                <a:latin typeface="Candara" pitchFamily="34" charset="0"/>
              </a:rPr>
              <a:t>Welcome</a:t>
            </a:r>
            <a:endParaRPr lang="en-US" altLang="ko-KR" sz="8000" b="1" cap="none" spc="0" dirty="0">
              <a:ln w="12700" cmpd="sng">
                <a:solidFill>
                  <a:schemeClr val="accent4"/>
                </a:solidFill>
                <a:prstDash val="solid"/>
              </a:ln>
              <a:solidFill>
                <a:srgbClr val="FF0000"/>
              </a:solidFill>
              <a:effectLst/>
              <a:latin typeface="Book Antiqua" panose="02040602050305030304" pitchFamily="18" charset="0"/>
              <a:ea typeface="Ebrima" panose="02000000000000000000" pitchFamily="2" charset="0"/>
              <a:cs typeface="Ebrima" panose="02000000000000000000" pitchFamily="2" charset="0"/>
            </a:endParaRPr>
          </a:p>
        </p:txBody>
      </p:sp>
      <p:sp>
        <p:nvSpPr>
          <p:cNvPr id="10"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1"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직사각형 2"/>
          <p:cNvSpPr/>
          <p:nvPr/>
        </p:nvSpPr>
        <p:spPr>
          <a:xfrm>
            <a:off x="0" y="2209800"/>
            <a:ext cx="9906000" cy="1323439"/>
          </a:xfrm>
          <a:prstGeom prst="rect">
            <a:avLst/>
          </a:prstGeom>
          <a:noFill/>
        </p:spPr>
        <p:txBody>
          <a:bodyPr wrap="square" lIns="91440" tIns="45720" rIns="91440" bIns="45720">
            <a:spAutoFit/>
          </a:bodyPr>
          <a:lstStyle/>
          <a:p>
            <a:pPr algn="ctr"/>
            <a:r>
              <a:rPr lang="en-US" altLang="ko-KR" sz="4000" b="1" cap="none" spc="0" dirty="0" smtClean="0">
                <a:ln w="12700" cmpd="sng">
                  <a:solidFill>
                    <a:schemeClr val="accent4"/>
                  </a:solidFill>
                  <a:prstDash val="solid"/>
                </a:ln>
                <a:solidFill>
                  <a:srgbClr val="FF0000"/>
                </a:solidFill>
                <a:effectLst/>
                <a:latin typeface="Book Antiqua" panose="02040602050305030304" pitchFamily="18" charset="0"/>
                <a:ea typeface="Ebrima" panose="02000000000000000000" pitchFamily="2" charset="0"/>
                <a:cs typeface="Ebrima" panose="02000000000000000000" pitchFamily="2" charset="0"/>
              </a:rPr>
              <a:t>Methods to </a:t>
            </a:r>
            <a:r>
              <a:rPr lang="en-US" altLang="ko-KR" sz="4000" b="1" dirty="0" smtClean="0">
                <a:ln w="12700" cmpd="sng">
                  <a:solidFill>
                    <a:schemeClr val="accent4"/>
                  </a:solidFill>
                  <a:prstDash val="solid"/>
                </a:ln>
                <a:solidFill>
                  <a:srgbClr val="FF0000"/>
                </a:solidFill>
                <a:latin typeface="Book Antiqua" panose="02040602050305030304" pitchFamily="18" charset="0"/>
                <a:ea typeface="Ebrima" panose="02000000000000000000" pitchFamily="2" charset="0"/>
                <a:cs typeface="Ebrima" panose="02000000000000000000" pitchFamily="2" charset="0"/>
              </a:rPr>
              <a:t>M</a:t>
            </a:r>
            <a:r>
              <a:rPr lang="en-US" altLang="ko-KR" sz="4000" b="1" cap="none" spc="0" dirty="0" smtClean="0">
                <a:ln w="12700" cmpd="sng">
                  <a:solidFill>
                    <a:schemeClr val="accent4"/>
                  </a:solidFill>
                  <a:prstDash val="solid"/>
                </a:ln>
                <a:solidFill>
                  <a:srgbClr val="FF0000"/>
                </a:solidFill>
                <a:effectLst/>
                <a:latin typeface="Book Antiqua" panose="02040602050305030304" pitchFamily="18" charset="0"/>
                <a:ea typeface="Ebrima" panose="02000000000000000000" pitchFamily="2" charset="0"/>
                <a:cs typeface="Ebrima" panose="02000000000000000000" pitchFamily="2" charset="0"/>
              </a:rPr>
              <a:t>anage </a:t>
            </a:r>
            <a:r>
              <a:rPr lang="en-US" altLang="ko-KR" sz="4000" b="1" dirty="0" smtClean="0">
                <a:ln w="12700" cmpd="sng">
                  <a:solidFill>
                    <a:schemeClr val="accent4"/>
                  </a:solidFill>
                  <a:prstDash val="solid"/>
                </a:ln>
                <a:solidFill>
                  <a:srgbClr val="FF0000"/>
                </a:solidFill>
                <a:latin typeface="Book Antiqua" panose="02040602050305030304" pitchFamily="18" charset="0"/>
                <a:ea typeface="Ebrima" panose="02000000000000000000" pitchFamily="2" charset="0"/>
                <a:cs typeface="Ebrima" panose="02000000000000000000" pitchFamily="2" charset="0"/>
              </a:rPr>
              <a:t>T</a:t>
            </a:r>
            <a:r>
              <a:rPr lang="en-US" altLang="ko-KR" sz="4000" b="1" cap="none" spc="0" dirty="0" smtClean="0">
                <a:ln w="12700" cmpd="sng">
                  <a:solidFill>
                    <a:schemeClr val="accent4"/>
                  </a:solidFill>
                  <a:prstDash val="solid"/>
                </a:ln>
                <a:solidFill>
                  <a:srgbClr val="FF0000"/>
                </a:solidFill>
                <a:effectLst/>
                <a:latin typeface="Book Antiqua" panose="02040602050305030304" pitchFamily="18" charset="0"/>
                <a:ea typeface="Ebrima" panose="02000000000000000000" pitchFamily="2" charset="0"/>
                <a:cs typeface="Ebrima" panose="02000000000000000000" pitchFamily="2" charset="0"/>
              </a:rPr>
              <a:t>ransformer </a:t>
            </a:r>
          </a:p>
          <a:p>
            <a:pPr algn="ctr"/>
            <a:r>
              <a:rPr lang="en-US" altLang="ko-KR" sz="4000" b="1" cap="none" spc="0" dirty="0" smtClean="0">
                <a:ln w="12700" cmpd="sng">
                  <a:solidFill>
                    <a:schemeClr val="accent4"/>
                  </a:solidFill>
                  <a:prstDash val="solid"/>
                </a:ln>
                <a:solidFill>
                  <a:srgbClr val="FF0000"/>
                </a:solidFill>
                <a:effectLst/>
                <a:latin typeface="Book Antiqua" panose="02040602050305030304" pitchFamily="18" charset="0"/>
                <a:ea typeface="Ebrima" panose="02000000000000000000" pitchFamily="2" charset="0"/>
                <a:cs typeface="Ebrima" panose="02000000000000000000" pitchFamily="2" charset="0"/>
              </a:rPr>
              <a:t>in Maximizing its efficiency </a:t>
            </a:r>
            <a:endParaRPr lang="en-US" altLang="ko-KR" sz="4000" b="1" cap="none" spc="0" dirty="0">
              <a:ln w="12700" cmpd="sng">
                <a:solidFill>
                  <a:schemeClr val="accent4"/>
                </a:solidFill>
                <a:prstDash val="solid"/>
              </a:ln>
              <a:solidFill>
                <a:srgbClr val="FF0000"/>
              </a:solidFill>
              <a:effectLst/>
              <a:latin typeface="Book Antiqua" panose="02040602050305030304" pitchFamily="18" charset="0"/>
              <a:ea typeface="Ebrima" panose="02000000000000000000" pitchFamily="2" charset="0"/>
              <a:cs typeface="Ebrima" panose="02000000000000000000" pitchFamily="2" charset="0"/>
            </a:endParaRPr>
          </a:p>
        </p:txBody>
      </p:sp>
      <p:sp>
        <p:nvSpPr>
          <p:cNvPr id="12" name="직사각형 11"/>
          <p:cNvSpPr/>
          <p:nvPr/>
        </p:nvSpPr>
        <p:spPr>
          <a:xfrm>
            <a:off x="0" y="4186238"/>
            <a:ext cx="9906000" cy="523220"/>
          </a:xfrm>
          <a:prstGeom prst="rect">
            <a:avLst/>
          </a:prstGeom>
        </p:spPr>
        <p:txBody>
          <a:bodyPr wrap="square">
            <a:spAutoFit/>
          </a:bodyPr>
          <a:lstStyle/>
          <a:p>
            <a:pPr algn="ctr"/>
            <a:r>
              <a:rPr lang="en-US" altLang="ko-KR" sz="2800" dirty="0" smtClean="0">
                <a:latin typeface="Candara" pitchFamily="34" charset="0"/>
              </a:rPr>
              <a:t>Ro  Chung  Souk</a:t>
            </a:r>
          </a:p>
        </p:txBody>
      </p:sp>
      <p:sp>
        <p:nvSpPr>
          <p:cNvPr id="9" name="Rectangle 3"/>
          <p:cNvSpPr txBox="1">
            <a:spLocks noChangeArrowheads="1"/>
          </p:cNvSpPr>
          <p:nvPr/>
        </p:nvSpPr>
        <p:spPr>
          <a:xfrm>
            <a:off x="2595546" y="4643446"/>
            <a:ext cx="4929222" cy="571504"/>
          </a:xfrm>
          <a:prstGeom prst="rect">
            <a:avLst/>
          </a:prstGeom>
        </p:spPr>
        <p:txBody>
          <a:bodyPr vert="horz" rtlCol="0">
            <a:normAutofit/>
          </a:bodyPr>
          <a:lstStyle/>
          <a:p>
            <a:pPr algn="dist">
              <a:buNone/>
            </a:pPr>
            <a:r>
              <a:rPr lang="en-US" altLang="ko-KR" sz="1400" dirty="0" smtClean="0">
                <a:latin typeface="Candara" pitchFamily="34" charset="0"/>
              </a:rPr>
              <a:t>CEO of Dong Nam Petroleum Ind. Co., Ltd.</a:t>
            </a:r>
            <a:endParaRPr lang="en-US" altLang="ko-KR" sz="1400" dirty="0">
              <a:latin typeface="Candara" pitchFamily="34" charset="0"/>
            </a:endParaRPr>
          </a:p>
        </p:txBody>
      </p:sp>
      <p:sp>
        <p:nvSpPr>
          <p:cNvPr id="10"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1"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0" y="260648"/>
            <a:ext cx="9906000" cy="762000"/>
          </a:xfrm>
        </p:spPr>
        <p:style>
          <a:lnRef idx="1">
            <a:schemeClr val="accent4"/>
          </a:lnRef>
          <a:fillRef idx="2">
            <a:schemeClr val="accent4"/>
          </a:fillRef>
          <a:effectRef idx="1">
            <a:schemeClr val="accent4"/>
          </a:effectRef>
          <a:fontRef idx="minor">
            <a:schemeClr val="dk1"/>
          </a:fontRef>
        </p:style>
        <p:txBody>
          <a:bodyPr>
            <a:normAutofit/>
          </a:bodyPr>
          <a:lstStyle/>
          <a:p>
            <a:r>
              <a:rPr lang="en-US" altLang="ko-KR" sz="4000" b="1" dirty="0" smtClean="0">
                <a:latin typeface="Agency FB" panose="020B0503020202020204" pitchFamily="34" charset="0"/>
              </a:rPr>
              <a:t>HISTORY OF TRANSFORMER OIL</a:t>
            </a:r>
            <a:endParaRPr lang="ko-KR" altLang="en-US" sz="4000" b="1" dirty="0">
              <a:latin typeface="Agency FB" panose="020B0503020202020204" pitchFamily="34" charset="0"/>
            </a:endParaRPr>
          </a:p>
        </p:txBody>
      </p:sp>
      <p:sp>
        <p:nvSpPr>
          <p:cNvPr id="4" name="내용 개체 틀 3"/>
          <p:cNvSpPr>
            <a:spLocks noGrp="1"/>
          </p:cNvSpPr>
          <p:nvPr>
            <p:ph sz="half" idx="2"/>
          </p:nvPr>
        </p:nvSpPr>
        <p:spPr>
          <a:xfrm>
            <a:off x="166654" y="1571612"/>
            <a:ext cx="9572692" cy="4214842"/>
          </a:xfrm>
          <a:solidFill>
            <a:schemeClr val="bg1">
              <a:lumMod val="85000"/>
              <a:alpha val="50000"/>
            </a:schemeClr>
          </a:solidFill>
          <a:effectLst/>
          <a:scene3d>
            <a:camera prst="orthographicFront"/>
            <a:lightRig rig="threePt" dir="t"/>
          </a:scene3d>
        </p:spPr>
        <p:txBody>
          <a:bodyPr>
            <a:normAutofit/>
          </a:bodyPr>
          <a:lstStyle/>
          <a:p>
            <a:pPr marL="0" indent="0">
              <a:buNone/>
            </a:pPr>
            <a:endParaRPr lang="en-US" altLang="ko-KR" sz="2000" dirty="0" smtClean="0">
              <a:solidFill>
                <a:schemeClr val="tx1"/>
              </a:solidFill>
              <a:latin typeface="Candara" panose="020E0502030303020204" pitchFamily="34" charset="0"/>
              <a:ea typeface="Tahoma" panose="020B0604030504040204" pitchFamily="34" charset="0"/>
              <a:cs typeface="Tahoma" panose="020B0604030504040204" pitchFamily="34" charset="0"/>
            </a:endParaRPr>
          </a:p>
          <a:p>
            <a:pPr marL="0" indent="0">
              <a:buNone/>
            </a:pPr>
            <a:endParaRPr lang="en-US" altLang="ko-KR" sz="2000" dirty="0" smtClean="0">
              <a:solidFill>
                <a:schemeClr val="tx1"/>
              </a:solidFill>
              <a:latin typeface="Candara" panose="020E0502030303020204" pitchFamily="34" charset="0"/>
              <a:ea typeface="Tahoma" panose="020B0604030504040204" pitchFamily="34" charset="0"/>
              <a:cs typeface="Tahoma" panose="020B0604030504040204" pitchFamily="34" charset="0"/>
            </a:endParaRPr>
          </a:p>
          <a:p>
            <a:pPr marL="0" indent="0">
              <a:buNone/>
            </a:pPr>
            <a:r>
              <a:rPr lang="en-US" altLang="ko-KR" sz="2000" dirty="0" smtClean="0">
                <a:solidFill>
                  <a:schemeClr val="tx1"/>
                </a:solidFill>
                <a:latin typeface="Candara" panose="020E0502030303020204" pitchFamily="34" charset="0"/>
                <a:ea typeface="Tahoma" panose="020B0604030504040204" pitchFamily="34" charset="0"/>
                <a:cs typeface="Tahoma" panose="020B0604030504040204" pitchFamily="34" charset="0"/>
              </a:rPr>
              <a:t>Power transformers are based on the Principle of </a:t>
            </a:r>
          </a:p>
          <a:p>
            <a:pPr marL="0" indent="0">
              <a:buNone/>
            </a:pPr>
            <a:r>
              <a:rPr lang="en-US" altLang="ko-KR" sz="2000" dirty="0" smtClean="0">
                <a:solidFill>
                  <a:schemeClr val="tx1"/>
                </a:solidFill>
                <a:latin typeface="Candara" panose="020E0502030303020204" pitchFamily="34" charset="0"/>
                <a:ea typeface="Tahoma" panose="020B0604030504040204" pitchFamily="34" charset="0"/>
                <a:cs typeface="Tahoma" panose="020B0604030504040204" pitchFamily="34" charset="0"/>
              </a:rPr>
              <a:t>Electromagnetic Inductions first invented  in 1831 </a:t>
            </a:r>
          </a:p>
          <a:p>
            <a:pPr marL="0" indent="0">
              <a:buNone/>
            </a:pPr>
            <a:r>
              <a:rPr lang="en-US" altLang="ko-KR" sz="2000" dirty="0" smtClean="0">
                <a:solidFill>
                  <a:schemeClr val="tx1"/>
                </a:solidFill>
                <a:latin typeface="Candara" panose="020E0502030303020204" pitchFamily="34" charset="0"/>
                <a:ea typeface="Tahoma" panose="020B0604030504040204" pitchFamily="34" charset="0"/>
                <a:cs typeface="Tahoma" panose="020B0604030504040204" pitchFamily="34" charset="0"/>
              </a:rPr>
              <a:t>by Sir Michael Faraday.</a:t>
            </a:r>
            <a:endParaRPr lang="en-US" altLang="ko-KR" sz="1000" dirty="0" smtClean="0">
              <a:solidFill>
                <a:schemeClr val="tx1"/>
              </a:solidFill>
              <a:latin typeface="Candara" panose="020E0502030303020204" pitchFamily="34" charset="0"/>
              <a:ea typeface="Tahoma" panose="020B0604030504040204" pitchFamily="34" charset="0"/>
              <a:cs typeface="Tahoma" panose="020B0604030504040204" pitchFamily="34" charset="0"/>
            </a:endParaRPr>
          </a:p>
          <a:p>
            <a:pPr marL="0" indent="0">
              <a:buNone/>
            </a:pPr>
            <a:endParaRPr lang="en-US" altLang="ko-KR" sz="1000" dirty="0" smtClean="0">
              <a:solidFill>
                <a:schemeClr val="tx1"/>
              </a:solidFill>
              <a:latin typeface="Candara" panose="020E0502030303020204" pitchFamily="34" charset="0"/>
              <a:ea typeface="Tahoma" panose="020B0604030504040204" pitchFamily="34" charset="0"/>
              <a:cs typeface="Tahoma" panose="020B0604030504040204" pitchFamily="34" charset="0"/>
            </a:endParaRPr>
          </a:p>
          <a:p>
            <a:pPr marL="0" indent="0">
              <a:buNone/>
            </a:pPr>
            <a:endParaRPr lang="en-US" altLang="ko-KR" sz="1000" dirty="0" smtClean="0">
              <a:solidFill>
                <a:schemeClr val="tx1"/>
              </a:solidFill>
              <a:latin typeface="Candara" panose="020E0502030303020204" pitchFamily="34" charset="0"/>
              <a:ea typeface="Tahoma" panose="020B0604030504040204" pitchFamily="34" charset="0"/>
              <a:cs typeface="Tahoma" panose="020B0604030504040204" pitchFamily="34" charset="0"/>
            </a:endParaRPr>
          </a:p>
          <a:p>
            <a:pPr marL="0" indent="0">
              <a:buNone/>
            </a:pPr>
            <a:endParaRPr lang="en-US" altLang="ko-KR" sz="1000" dirty="0" smtClean="0">
              <a:solidFill>
                <a:schemeClr val="tx1"/>
              </a:solidFill>
              <a:latin typeface="Candara" panose="020E0502030303020204" pitchFamily="34" charset="0"/>
              <a:ea typeface="Tahoma" panose="020B0604030504040204" pitchFamily="34" charset="0"/>
              <a:cs typeface="Tahoma" panose="020B0604030504040204" pitchFamily="34" charset="0"/>
            </a:endParaRPr>
          </a:p>
          <a:p>
            <a:pPr marL="0" indent="0">
              <a:buNone/>
            </a:pPr>
            <a:endParaRPr lang="en-US" altLang="ko-KR" sz="1000" dirty="0" smtClean="0">
              <a:solidFill>
                <a:schemeClr val="tx1"/>
              </a:solidFill>
              <a:latin typeface="Candara" panose="020E0502030303020204" pitchFamily="34" charset="0"/>
              <a:ea typeface="Tahoma" panose="020B0604030504040204" pitchFamily="34" charset="0"/>
              <a:cs typeface="Tahoma" panose="020B0604030504040204" pitchFamily="34" charset="0"/>
            </a:endParaRPr>
          </a:p>
          <a:p>
            <a:pPr marL="0" indent="0">
              <a:buNone/>
            </a:pPr>
            <a:endParaRPr lang="en-US" altLang="ko-KR" sz="1000" dirty="0" smtClean="0">
              <a:solidFill>
                <a:schemeClr val="tx1"/>
              </a:solidFill>
              <a:latin typeface="Candara" panose="020E0502030303020204" pitchFamily="34" charset="0"/>
              <a:ea typeface="Tahoma" panose="020B0604030504040204" pitchFamily="34" charset="0"/>
              <a:cs typeface="Tahoma" panose="020B0604030504040204" pitchFamily="34" charset="0"/>
            </a:endParaRPr>
          </a:p>
          <a:p>
            <a:pPr marL="0" indent="0">
              <a:buNone/>
            </a:pPr>
            <a:r>
              <a:rPr lang="en-US" altLang="ko-KR" sz="2000" dirty="0" smtClean="0">
                <a:solidFill>
                  <a:schemeClr val="tx1"/>
                </a:solidFill>
                <a:latin typeface="Candara" panose="020E0502030303020204" pitchFamily="34" charset="0"/>
                <a:ea typeface="Tahoma" panose="020B0604030504040204" pitchFamily="34" charset="0"/>
                <a:cs typeface="Tahoma" panose="020B0604030504040204" pitchFamily="34" charset="0"/>
              </a:rPr>
              <a:t>Since then, the transformers have evolved  insulating  oils with it’s developments. </a:t>
            </a:r>
          </a:p>
          <a:p>
            <a:pPr marL="0" indent="0">
              <a:buNone/>
            </a:pPr>
            <a:endParaRPr lang="ko-KR" altLang="en-US" sz="2000" dirty="0">
              <a:solidFill>
                <a:schemeClr val="tx1"/>
              </a:solidFill>
            </a:endParaRPr>
          </a:p>
        </p:txBody>
      </p:sp>
      <p:pic>
        <p:nvPicPr>
          <p:cNvPr id="13" name="내용 개체 틀 4"/>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6596074" y="2071678"/>
            <a:ext cx="2559435" cy="2182629"/>
          </a:xfrm>
        </p:spPr>
      </p:pic>
      <p:sp>
        <p:nvSpPr>
          <p:cNvPr id="11"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2"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extLst>
      <p:ext uri="{BB962C8B-B14F-4D97-AF65-F5344CB8AC3E}">
        <p14:creationId xmlns="" xmlns:p14="http://schemas.microsoft.com/office/powerpoint/2010/main" val="2155723448"/>
      </p:ext>
    </p:extLst>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0" y="260648"/>
            <a:ext cx="9906000" cy="762000"/>
          </a:xfrm>
        </p:spPr>
        <p:style>
          <a:lnRef idx="1">
            <a:schemeClr val="accent4"/>
          </a:lnRef>
          <a:fillRef idx="2">
            <a:schemeClr val="accent4"/>
          </a:fillRef>
          <a:effectRef idx="1">
            <a:schemeClr val="accent4"/>
          </a:effectRef>
          <a:fontRef idx="minor">
            <a:schemeClr val="dk1"/>
          </a:fontRef>
        </p:style>
        <p:txBody>
          <a:bodyPr>
            <a:normAutofit/>
          </a:bodyPr>
          <a:lstStyle/>
          <a:p>
            <a:r>
              <a:rPr lang="en-US" altLang="ko-KR" sz="4000" b="1" dirty="0" smtClean="0">
                <a:latin typeface="Agency FB" panose="020B0503020202020204" pitchFamily="34" charset="0"/>
              </a:rPr>
              <a:t>HISTORY OF TRANSFORMER OIL</a:t>
            </a:r>
            <a:endParaRPr lang="ko-KR" altLang="en-US" sz="4000" b="1" dirty="0">
              <a:latin typeface="Agency FB" panose="020B0503020202020204" pitchFamily="34" charset="0"/>
            </a:endParaRPr>
          </a:p>
        </p:txBody>
      </p:sp>
      <p:sp>
        <p:nvSpPr>
          <p:cNvPr id="4" name="내용 개체 틀 3"/>
          <p:cNvSpPr>
            <a:spLocks noGrp="1"/>
          </p:cNvSpPr>
          <p:nvPr>
            <p:ph sz="half" idx="2"/>
          </p:nvPr>
        </p:nvSpPr>
        <p:spPr>
          <a:xfrm>
            <a:off x="166654" y="1571612"/>
            <a:ext cx="9572692" cy="4214842"/>
          </a:xfrm>
          <a:solidFill>
            <a:schemeClr val="bg1">
              <a:lumMod val="85000"/>
              <a:alpha val="50000"/>
            </a:schemeClr>
          </a:solidFill>
          <a:effectLst/>
          <a:scene3d>
            <a:camera prst="orthographicFront"/>
            <a:lightRig rig="threePt" dir="t"/>
          </a:scene3d>
        </p:spPr>
        <p:txBody>
          <a:bodyPr>
            <a:normAutofit/>
          </a:bodyPr>
          <a:lstStyle/>
          <a:p>
            <a:pPr marL="0" indent="0">
              <a:buNone/>
            </a:pPr>
            <a:endParaRPr lang="en-US" altLang="ko-KR" sz="2000" dirty="0" smtClean="0">
              <a:solidFill>
                <a:schemeClr val="tx1"/>
              </a:solidFill>
              <a:latin typeface="Candara" panose="020E0502030303020204" pitchFamily="34" charset="0"/>
            </a:endParaRPr>
          </a:p>
          <a:p>
            <a:pPr marL="0" indent="0">
              <a:buNone/>
            </a:pPr>
            <a:r>
              <a:rPr lang="en-US" altLang="ko-KR" sz="2000" b="1" dirty="0" smtClean="0">
                <a:solidFill>
                  <a:schemeClr val="tx1"/>
                </a:solidFill>
                <a:latin typeface="Candara" panose="020E0502030303020204" pitchFamily="34" charset="0"/>
              </a:rPr>
              <a:t>Paraffinic base oils</a:t>
            </a:r>
          </a:p>
          <a:p>
            <a:pPr marL="0" indent="0">
              <a:buNone/>
            </a:pPr>
            <a:endParaRPr lang="en-US" altLang="ko-KR" sz="2000" dirty="0" smtClean="0">
              <a:solidFill>
                <a:schemeClr val="tx1"/>
              </a:solidFill>
              <a:latin typeface="Candara" panose="020E0502030303020204" pitchFamily="34" charset="0"/>
            </a:endParaRPr>
          </a:p>
          <a:p>
            <a:pPr marL="0" indent="0">
              <a:buNone/>
            </a:pPr>
            <a:endParaRPr lang="en-US" altLang="ko-KR" sz="2000" dirty="0" smtClean="0">
              <a:solidFill>
                <a:schemeClr val="tx1"/>
              </a:solidFill>
              <a:latin typeface="Candara" panose="020E0502030303020204" pitchFamily="34" charset="0"/>
            </a:endParaRPr>
          </a:p>
          <a:p>
            <a:pPr marL="0" indent="0">
              <a:buNone/>
            </a:pPr>
            <a:endParaRPr lang="en-US" altLang="ko-KR" sz="2000" dirty="0" smtClean="0">
              <a:solidFill>
                <a:schemeClr val="tx1"/>
              </a:solidFill>
              <a:latin typeface="Candara" panose="020E0502030303020204" pitchFamily="34" charset="0"/>
            </a:endParaRPr>
          </a:p>
          <a:p>
            <a:pPr marL="0" indent="0">
              <a:buNone/>
            </a:pPr>
            <a:r>
              <a:rPr lang="en-US" altLang="ko-KR" sz="2000" dirty="0" smtClean="0">
                <a:solidFill>
                  <a:schemeClr val="tx1"/>
                </a:solidFill>
                <a:latin typeface="Candara" panose="020E0502030303020204" pitchFamily="34" charset="0"/>
              </a:rPr>
              <a:t>_In 1884, used for the first closed core transformer</a:t>
            </a:r>
          </a:p>
          <a:p>
            <a:pPr marL="0" indent="0">
              <a:buNone/>
            </a:pPr>
            <a:r>
              <a:rPr lang="en-US" altLang="ko-KR" sz="2000" dirty="0" smtClean="0">
                <a:solidFill>
                  <a:schemeClr val="tx1"/>
                </a:solidFill>
                <a:latin typeface="Candara" panose="020E0502030303020204" pitchFamily="34" charset="0"/>
              </a:rPr>
              <a:t>_Low viscosity</a:t>
            </a:r>
          </a:p>
          <a:p>
            <a:pPr marL="0" indent="0">
              <a:buNone/>
            </a:pPr>
            <a:r>
              <a:rPr lang="en-US" altLang="ko-KR" sz="2000" dirty="0" smtClean="0">
                <a:solidFill>
                  <a:schemeClr val="tx1"/>
                </a:solidFill>
                <a:latin typeface="Candara" panose="020E0502030303020204" pitchFamily="34" charset="0"/>
              </a:rPr>
              <a:t>_Superior insulating effect with being impregnated into paper or solid dielectrics </a:t>
            </a:r>
          </a:p>
          <a:p>
            <a:pPr marL="0" indent="0">
              <a:buNone/>
            </a:pPr>
            <a:r>
              <a:rPr lang="en-US" altLang="ko-KR" sz="2000" dirty="0" smtClean="0">
                <a:solidFill>
                  <a:schemeClr val="tx1"/>
                </a:solidFill>
                <a:latin typeface="Candara" panose="020E0502030303020204" pitchFamily="34" charset="0"/>
              </a:rPr>
              <a:t>_High pour points and insoluble sludge increasing the viscosity of the oil</a:t>
            </a:r>
          </a:p>
          <a:p>
            <a:pPr marL="0" indent="0">
              <a:buNone/>
            </a:pPr>
            <a:r>
              <a:rPr lang="en-US" altLang="ko-KR" sz="2000" dirty="0" smtClean="0">
                <a:solidFill>
                  <a:schemeClr val="tx1"/>
                </a:solidFill>
                <a:latin typeface="Candara" panose="020E0502030303020204" pitchFamily="34" charset="0"/>
              </a:rPr>
              <a:t>_The viscosity is in inverse proportion to the  heat dissipation rate</a:t>
            </a:r>
          </a:p>
        </p:txBody>
      </p:sp>
      <p:pic>
        <p:nvPicPr>
          <p:cNvPr id="11" name="내용 개체 틀 4"/>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6596075" y="2059772"/>
            <a:ext cx="2500330" cy="2083608"/>
          </a:xfrm>
        </p:spPr>
      </p:pic>
      <p:sp>
        <p:nvSpPr>
          <p:cNvPr id="12"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3"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extLst>
      <p:ext uri="{BB962C8B-B14F-4D97-AF65-F5344CB8AC3E}">
        <p14:creationId xmlns="" xmlns:p14="http://schemas.microsoft.com/office/powerpoint/2010/main" val="2155723448"/>
      </p:ext>
    </p:extLst>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0" y="260648"/>
            <a:ext cx="9906000" cy="762000"/>
          </a:xfrm>
        </p:spPr>
        <p:style>
          <a:lnRef idx="1">
            <a:schemeClr val="accent4"/>
          </a:lnRef>
          <a:fillRef idx="2">
            <a:schemeClr val="accent4"/>
          </a:fillRef>
          <a:effectRef idx="1">
            <a:schemeClr val="accent4"/>
          </a:effectRef>
          <a:fontRef idx="minor">
            <a:schemeClr val="dk1"/>
          </a:fontRef>
        </p:style>
        <p:txBody>
          <a:bodyPr>
            <a:normAutofit/>
          </a:bodyPr>
          <a:lstStyle/>
          <a:p>
            <a:r>
              <a:rPr lang="en-US" altLang="ko-KR" sz="4000" b="1" dirty="0" smtClean="0">
                <a:latin typeface="Agency FB" panose="020B0503020202020204" pitchFamily="34" charset="0"/>
              </a:rPr>
              <a:t>HISTORY OF TRANSFORMER OIL</a:t>
            </a:r>
            <a:endParaRPr lang="ko-KR" altLang="en-US" sz="4000" b="1" dirty="0">
              <a:latin typeface="Agency FB" panose="020B0503020202020204" pitchFamily="34" charset="0"/>
            </a:endParaRPr>
          </a:p>
        </p:txBody>
      </p:sp>
      <p:sp>
        <p:nvSpPr>
          <p:cNvPr id="4" name="내용 개체 틀 3"/>
          <p:cNvSpPr>
            <a:spLocks noGrp="1"/>
          </p:cNvSpPr>
          <p:nvPr>
            <p:ph sz="half" idx="2"/>
          </p:nvPr>
        </p:nvSpPr>
        <p:spPr>
          <a:xfrm>
            <a:off x="166654" y="1571612"/>
            <a:ext cx="9572692" cy="4214842"/>
          </a:xfrm>
          <a:solidFill>
            <a:schemeClr val="bg1">
              <a:lumMod val="85000"/>
              <a:alpha val="50000"/>
            </a:schemeClr>
          </a:solidFill>
          <a:effectLst/>
          <a:scene3d>
            <a:camera prst="orthographicFront"/>
            <a:lightRig rig="threePt" dir="t"/>
          </a:scene3d>
        </p:spPr>
        <p:txBody>
          <a:bodyPr>
            <a:normAutofit/>
          </a:bodyPr>
          <a:lstStyle/>
          <a:p>
            <a:pPr marL="0" indent="0">
              <a:buNone/>
            </a:pPr>
            <a:endParaRPr lang="en-US" altLang="ko-KR" sz="2000" dirty="0" smtClean="0">
              <a:solidFill>
                <a:schemeClr val="tx1"/>
              </a:solidFill>
              <a:latin typeface="Candara" pitchFamily="34" charset="0"/>
            </a:endParaRPr>
          </a:p>
          <a:p>
            <a:pPr marL="0" indent="0">
              <a:buNone/>
            </a:pPr>
            <a:r>
              <a:rPr lang="en-US" altLang="ko-KR" sz="2000" b="1" dirty="0" smtClean="0">
                <a:solidFill>
                  <a:schemeClr val="tx1"/>
                </a:solidFill>
                <a:latin typeface="Candara" pitchFamily="34" charset="0"/>
              </a:rPr>
              <a:t>Naphthenic oils </a:t>
            </a:r>
          </a:p>
          <a:p>
            <a:pPr marL="0" indent="0">
              <a:buNone/>
            </a:pPr>
            <a:r>
              <a:rPr lang="en-US" altLang="ko-KR" sz="2000" dirty="0" smtClean="0">
                <a:solidFill>
                  <a:schemeClr val="tx1"/>
                </a:solidFill>
                <a:latin typeface="Candara" pitchFamily="34" charset="0"/>
              </a:rPr>
              <a:t>_Remaining fluid at low temperatures such as </a:t>
            </a:r>
            <a:r>
              <a:rPr lang="en-US" altLang="ko-KR" sz="2000" dirty="0">
                <a:solidFill>
                  <a:schemeClr val="tx1"/>
                </a:solidFill>
                <a:latin typeface="Candara" pitchFamily="34" charset="0"/>
              </a:rPr>
              <a:t>- 40</a:t>
            </a:r>
            <a:r>
              <a:rPr lang="en-US" altLang="ko-KR" sz="2000" dirty="0" smtClean="0">
                <a:solidFill>
                  <a:schemeClr val="tx1"/>
                </a:solidFill>
                <a:latin typeface="Candara" pitchFamily="34" charset="0"/>
              </a:rPr>
              <a:t>℃</a:t>
            </a:r>
          </a:p>
          <a:p>
            <a:pPr marL="0" indent="0">
              <a:buNone/>
            </a:pPr>
            <a:r>
              <a:rPr lang="en-US" altLang="ko-KR" sz="2000" dirty="0" smtClean="0">
                <a:solidFill>
                  <a:schemeClr val="tx1"/>
                </a:solidFill>
                <a:latin typeface="Candara" pitchFamily="34" charset="0"/>
              </a:rPr>
              <a:t>_ Highly flammable</a:t>
            </a:r>
          </a:p>
          <a:p>
            <a:pPr marL="0" indent="0">
              <a:buNone/>
            </a:pPr>
            <a:endParaRPr lang="en-US" altLang="ko-KR" sz="2000" dirty="0" smtClean="0">
              <a:solidFill>
                <a:schemeClr val="tx1"/>
              </a:solidFill>
              <a:latin typeface="Candara" pitchFamily="34" charset="0"/>
            </a:endParaRPr>
          </a:p>
          <a:p>
            <a:pPr marL="0" indent="0">
              <a:buNone/>
            </a:pPr>
            <a:r>
              <a:rPr lang="en-US" altLang="ko-KR" sz="2000" b="1" dirty="0" err="1" smtClean="0">
                <a:solidFill>
                  <a:schemeClr val="tx1"/>
                </a:solidFill>
                <a:latin typeface="Candara" pitchFamily="34" charset="0"/>
              </a:rPr>
              <a:t>Askarel</a:t>
            </a:r>
            <a:r>
              <a:rPr lang="en-US" altLang="ko-KR" sz="2000" b="1" dirty="0" smtClean="0">
                <a:solidFill>
                  <a:schemeClr val="tx1"/>
                </a:solidFill>
                <a:latin typeface="Candara" pitchFamily="34" charset="0"/>
              </a:rPr>
              <a:t> base oils</a:t>
            </a:r>
          </a:p>
          <a:p>
            <a:pPr marL="0" indent="0">
              <a:buNone/>
            </a:pPr>
            <a:r>
              <a:rPr lang="en-US" altLang="ko-KR" sz="2000" dirty="0" smtClean="0">
                <a:solidFill>
                  <a:schemeClr val="tx1"/>
                </a:solidFill>
                <a:latin typeface="Candara" pitchFamily="34" charset="0"/>
              </a:rPr>
              <a:t>_Used in 1932 to 1970s</a:t>
            </a:r>
          </a:p>
          <a:p>
            <a:pPr marL="0" indent="0">
              <a:buNone/>
            </a:pPr>
            <a:r>
              <a:rPr lang="en-US" altLang="ko-KR" sz="2000" dirty="0" smtClean="0">
                <a:solidFill>
                  <a:schemeClr val="tx1"/>
                </a:solidFill>
                <a:latin typeface="Candara" pitchFamily="34" charset="0"/>
              </a:rPr>
              <a:t>_Synthetic fire resistant </a:t>
            </a:r>
          </a:p>
          <a:p>
            <a:pPr marL="0" indent="0">
              <a:buNone/>
            </a:pPr>
            <a:r>
              <a:rPr lang="en-US" altLang="ko-KR" sz="2000" dirty="0" smtClean="0">
                <a:solidFill>
                  <a:schemeClr val="tx1"/>
                </a:solidFill>
                <a:latin typeface="Candara" pitchFamily="34" charset="0"/>
              </a:rPr>
              <a:t>_No longer environmentally acceptable to presence Polychlorinated Biphenyl (PCBs) </a:t>
            </a:r>
          </a:p>
          <a:p>
            <a:pPr marL="0" indent="0">
              <a:buNone/>
            </a:pPr>
            <a:r>
              <a:rPr lang="en-US" altLang="ko-KR" sz="2000" dirty="0" smtClean="0">
                <a:solidFill>
                  <a:schemeClr val="tx1"/>
                </a:solidFill>
                <a:latin typeface="Candara" pitchFamily="34" charset="0"/>
              </a:rPr>
              <a:t>   PCBs  become concentrated in animal tissue and cause cancer in humans </a:t>
            </a:r>
            <a:endParaRPr lang="ko-KR" altLang="en-US" sz="2000" dirty="0">
              <a:solidFill>
                <a:schemeClr val="tx1"/>
              </a:solidFill>
            </a:endParaRPr>
          </a:p>
        </p:txBody>
      </p:sp>
      <p:pic>
        <p:nvPicPr>
          <p:cNvPr id="11" name="내용 개체 틀 6"/>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6453198" y="2071678"/>
            <a:ext cx="2714644" cy="1974563"/>
          </a:xfrm>
        </p:spPr>
      </p:pic>
      <p:sp>
        <p:nvSpPr>
          <p:cNvPr id="12"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3"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extLst>
      <p:ext uri="{BB962C8B-B14F-4D97-AF65-F5344CB8AC3E}">
        <p14:creationId xmlns="" xmlns:p14="http://schemas.microsoft.com/office/powerpoint/2010/main" val="2155723448"/>
      </p:ext>
    </p:extLst>
  </p:cSld>
  <p:clrMapOvr>
    <a:masterClrMapping/>
  </p:clrMapOvr>
  <mc:AlternateContent xmlns:mc="http://schemas.openxmlformats.org/markup-compatibility/2006">
    <mc:Choice xmlns="" xmlns:p14="http://schemas.microsoft.com/office/powerpoint/2010/main" Requires="p14">
      <p:transition spd="slow" p14:dur="1500">
        <p14:prism isContent="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a:bodyPr>
          <a:lstStyle/>
          <a:p>
            <a:pPr lvl="0" algn="ctr" eaLnBrk="1" fontAlgn="auto" latinLnBrk="1" hangingPunct="1">
              <a:spcAft>
                <a:spcPts val="0"/>
              </a:spcAft>
            </a:pPr>
            <a:r>
              <a:rPr lang="en-US" altLang="ko-KR" sz="4000" b="1" dirty="0" smtClean="0">
                <a:solidFill>
                  <a:schemeClr val="tx1"/>
                </a:solidFill>
                <a:latin typeface="Candara" pitchFamily="34" charset="0"/>
                <a:ea typeface="굴림체" pitchFamily="49" charset="-127"/>
              </a:rPr>
              <a:t> Properties of 2 Basic Types of Base Oils</a:t>
            </a:r>
            <a:endParaRPr kumimoji="0" lang="ko-KR" altLang="en-US" sz="4000" b="1" i="0" u="none" strike="noStrike" kern="1200" cap="none" spc="100" normalizeH="0" baseline="0" noProof="0" dirty="0">
              <a:ln w="18000">
                <a:noFill/>
                <a:prstDash val="solid"/>
              </a:ln>
              <a:solidFill>
                <a:schemeClr val="dk1"/>
              </a:solidFill>
              <a:effectLst>
                <a:outerShdw blurRad="44450" dist="25400" dir="2700000" algn="tl" rotWithShape="0">
                  <a:schemeClr val="bg1">
                    <a:alpha val="51000"/>
                  </a:schemeClr>
                </a:outerShdw>
              </a:effectLst>
              <a:uLnTx/>
              <a:uFillTx/>
              <a:latin typeface="Agency FB" panose="020B0503020202020204" pitchFamily="34" charset="0"/>
              <a:ea typeface="+mn-ea"/>
              <a:cs typeface="+mn-cs"/>
            </a:endParaRPr>
          </a:p>
        </p:txBody>
      </p:sp>
      <p:pic>
        <p:nvPicPr>
          <p:cNvPr id="15" name="_x182333704" descr="EMB00001240256c"/>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1475950"/>
            <a:ext cx="9448800" cy="4391450"/>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TextBox 19"/>
          <p:cNvSpPr txBox="1"/>
          <p:nvPr/>
        </p:nvSpPr>
        <p:spPr>
          <a:xfrm>
            <a:off x="990600" y="1740565"/>
            <a:ext cx="1905000" cy="27699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ko-KR" sz="1200" b="1" dirty="0" smtClean="0"/>
              <a:t>Composition</a:t>
            </a:r>
            <a:endParaRPr lang="ko-KR" altLang="en-US" sz="2000" b="1" dirty="0"/>
          </a:p>
        </p:txBody>
      </p:sp>
      <p:sp>
        <p:nvSpPr>
          <p:cNvPr id="21" name="TextBox 20"/>
          <p:cNvSpPr txBox="1"/>
          <p:nvPr/>
        </p:nvSpPr>
        <p:spPr>
          <a:xfrm>
            <a:off x="4267200" y="1752600"/>
            <a:ext cx="3962400" cy="27699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ko-KR" sz="1200" b="1" dirty="0" smtClean="0"/>
              <a:t>Chemical structure</a:t>
            </a:r>
            <a:endParaRPr lang="ko-KR" altLang="en-US" sz="2000" b="1" dirty="0"/>
          </a:p>
        </p:txBody>
      </p:sp>
      <p:sp>
        <p:nvSpPr>
          <p:cNvPr id="22" name="TextBox 21"/>
          <p:cNvSpPr txBox="1"/>
          <p:nvPr/>
        </p:nvSpPr>
        <p:spPr>
          <a:xfrm>
            <a:off x="533400" y="2286000"/>
            <a:ext cx="2667000" cy="27699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ko-KR" sz="1200" b="1" dirty="0" smtClean="0"/>
              <a:t>Paraffinic</a:t>
            </a:r>
            <a:endParaRPr lang="ko-KR" altLang="en-US" sz="2000" b="1" dirty="0"/>
          </a:p>
        </p:txBody>
      </p:sp>
      <p:sp>
        <p:nvSpPr>
          <p:cNvPr id="23" name="TextBox 22"/>
          <p:cNvSpPr txBox="1"/>
          <p:nvPr/>
        </p:nvSpPr>
        <p:spPr>
          <a:xfrm>
            <a:off x="530772" y="3380601"/>
            <a:ext cx="2667000" cy="27699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ko-KR" sz="1200" b="1" dirty="0" smtClean="0"/>
              <a:t>Naphthenic</a:t>
            </a:r>
            <a:endParaRPr lang="ko-KR" altLang="en-US" sz="2000" b="1" dirty="0"/>
          </a:p>
        </p:txBody>
      </p:sp>
      <p:sp>
        <p:nvSpPr>
          <p:cNvPr id="24" name="TextBox 23"/>
          <p:cNvSpPr txBox="1"/>
          <p:nvPr/>
        </p:nvSpPr>
        <p:spPr>
          <a:xfrm>
            <a:off x="530772" y="4676001"/>
            <a:ext cx="2667000" cy="27699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ko-KR" sz="1200" b="1" dirty="0" smtClean="0"/>
              <a:t>Aromatic</a:t>
            </a:r>
            <a:endParaRPr lang="ko-KR" altLang="en-US" sz="2000" b="1" dirty="0"/>
          </a:p>
        </p:txBody>
      </p:sp>
      <p:sp>
        <p:nvSpPr>
          <p:cNvPr id="18"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9"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extLst>
      <p:ext uri="{BB962C8B-B14F-4D97-AF65-F5344CB8AC3E}">
        <p14:creationId xmlns:p14="http://schemas.microsoft.com/office/powerpoint/2010/main" xmlns="" val="1254010936"/>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fontScale="85000" lnSpcReduction="10000"/>
          </a:bodyPr>
          <a:lstStyle/>
          <a:p>
            <a:pPr lvl="0" algn="ctr" eaLnBrk="1" fontAlgn="auto" latinLnBrk="1" hangingPunct="1">
              <a:spcAft>
                <a:spcPts val="0"/>
              </a:spcAft>
            </a:pPr>
            <a:r>
              <a:rPr lang="en-US" altLang="ko-KR" sz="4000" b="1" dirty="0" smtClean="0">
                <a:latin typeface="Candara" pitchFamily="34" charset="0"/>
              </a:rPr>
              <a:t> Specific Properties of Different Base Oil Feedstock</a:t>
            </a:r>
            <a:endParaRPr kumimoji="0" lang="ko-KR" altLang="en-US" sz="4000" b="1" i="0" u="none" strike="noStrike" kern="1200" cap="none" spc="100" normalizeH="0" baseline="0" noProof="0" dirty="0">
              <a:ln w="18000">
                <a:noFill/>
                <a:prstDash val="solid"/>
              </a:ln>
              <a:solidFill>
                <a:schemeClr val="dk1"/>
              </a:solidFill>
              <a:effectLst>
                <a:outerShdw blurRad="44450" dist="25400" dir="2700000" algn="tl" rotWithShape="0">
                  <a:schemeClr val="bg1">
                    <a:alpha val="51000"/>
                  </a:schemeClr>
                </a:outerShdw>
              </a:effectLst>
              <a:uLnTx/>
              <a:uFillTx/>
              <a:latin typeface="Agency FB" panose="020B0503020202020204" pitchFamily="34" charset="0"/>
              <a:ea typeface="+mn-ea"/>
              <a:cs typeface="+mn-cs"/>
            </a:endParaRPr>
          </a:p>
        </p:txBody>
      </p:sp>
      <p:pic>
        <p:nvPicPr>
          <p:cNvPr id="2050" name="Picture 2"/>
          <p:cNvPicPr>
            <a:picLocks noChangeAspect="1" noChangeArrowheads="1"/>
          </p:cNvPicPr>
          <p:nvPr/>
        </p:nvPicPr>
        <p:blipFill>
          <a:blip r:embed="rId2" cstate="print"/>
          <a:srcRect/>
          <a:stretch>
            <a:fillRect/>
          </a:stretch>
        </p:blipFill>
        <p:spPr bwMode="auto">
          <a:xfrm>
            <a:off x="5562600" y="1752600"/>
            <a:ext cx="3581400" cy="1981200"/>
          </a:xfrm>
          <a:prstGeom prst="rect">
            <a:avLst/>
          </a:prstGeom>
          <a:noFill/>
          <a:ln w="9525">
            <a:noFill/>
            <a:miter lim="800000"/>
            <a:headEnd/>
            <a:tailEnd/>
          </a:ln>
        </p:spPr>
      </p:pic>
      <p:sp>
        <p:nvSpPr>
          <p:cNvPr id="19" name="직사각형 18"/>
          <p:cNvSpPr/>
          <p:nvPr/>
        </p:nvSpPr>
        <p:spPr>
          <a:xfrm>
            <a:off x="5410200" y="1143000"/>
            <a:ext cx="2829621" cy="523220"/>
          </a:xfrm>
          <a:prstGeom prst="rect">
            <a:avLst/>
          </a:prstGeom>
        </p:spPr>
        <p:txBody>
          <a:bodyPr wrap="none">
            <a:spAutoFit/>
          </a:bodyPr>
          <a:lstStyle/>
          <a:p>
            <a:pPr>
              <a:buFont typeface="Wingdings" pitchFamily="2" charset="2"/>
              <a:buChar char="§"/>
            </a:pPr>
            <a:r>
              <a:rPr lang="en-US" altLang="ko-KR" sz="2800" dirty="0" smtClean="0">
                <a:latin typeface="Candara" pitchFamily="34" charset="0"/>
              </a:rPr>
              <a:t>Paraffin Base Oil</a:t>
            </a:r>
          </a:p>
        </p:txBody>
      </p:sp>
      <p:sp>
        <p:nvSpPr>
          <p:cNvPr id="20" name="직사각형 19"/>
          <p:cNvSpPr/>
          <p:nvPr/>
        </p:nvSpPr>
        <p:spPr>
          <a:xfrm>
            <a:off x="5486400" y="3581400"/>
            <a:ext cx="3771900" cy="2985433"/>
          </a:xfrm>
          <a:prstGeom prst="rect">
            <a:avLst/>
          </a:prstGeom>
        </p:spPr>
        <p:txBody>
          <a:bodyPr wrap="square">
            <a:spAutoFit/>
          </a:bodyPr>
          <a:lstStyle/>
          <a:p>
            <a:endParaRPr lang="en-US" altLang="ko-KR" b="1" u="sng" dirty="0" smtClean="0">
              <a:latin typeface="Candara" pitchFamily="34" charset="0"/>
            </a:endParaRPr>
          </a:p>
          <a:p>
            <a:r>
              <a:rPr lang="en-US" altLang="ko-KR" sz="2000" b="1" u="sng" dirty="0" smtClean="0">
                <a:latin typeface="Cambria" pitchFamily="18" charset="0"/>
              </a:rPr>
              <a:t>Strengths</a:t>
            </a:r>
            <a:r>
              <a:rPr lang="en-US" altLang="ko-KR" sz="2000" b="1" dirty="0" smtClean="0">
                <a:latin typeface="Cambria" pitchFamily="18" charset="0"/>
              </a:rPr>
              <a:t>:</a:t>
            </a:r>
          </a:p>
          <a:p>
            <a:pPr>
              <a:buFont typeface="Wingdings" pitchFamily="2" charset="2"/>
              <a:buChar char="§"/>
            </a:pPr>
            <a:r>
              <a:rPr lang="en-US" altLang="ko-KR" sz="2000" dirty="0" smtClean="0">
                <a:latin typeface="Cambria" pitchFamily="18" charset="0"/>
              </a:rPr>
              <a:t>Good Oxidation Stability</a:t>
            </a:r>
          </a:p>
          <a:p>
            <a:pPr>
              <a:buFont typeface="Wingdings" pitchFamily="2" charset="2"/>
              <a:buChar char="§"/>
            </a:pPr>
            <a:r>
              <a:rPr lang="en-US" altLang="ko-KR" sz="2000" dirty="0" smtClean="0">
                <a:latin typeface="Cambria" pitchFamily="18" charset="0"/>
              </a:rPr>
              <a:t>Good Chemical Stability</a:t>
            </a:r>
          </a:p>
          <a:p>
            <a:endParaRPr lang="en-US" altLang="ko-KR" sz="2000" dirty="0" smtClean="0">
              <a:latin typeface="Cambria" pitchFamily="18" charset="0"/>
            </a:endParaRPr>
          </a:p>
          <a:p>
            <a:r>
              <a:rPr lang="en-US" altLang="ko-KR" sz="2000" b="1" u="sng" dirty="0" smtClean="0">
                <a:latin typeface="Cambria" pitchFamily="18" charset="0"/>
              </a:rPr>
              <a:t>Weaknesses</a:t>
            </a:r>
            <a:r>
              <a:rPr lang="en-US" altLang="ko-KR" sz="2000" b="1" dirty="0" smtClean="0">
                <a:latin typeface="Cambria" pitchFamily="18" charset="0"/>
              </a:rPr>
              <a:t>:</a:t>
            </a:r>
          </a:p>
          <a:p>
            <a:pPr>
              <a:buFont typeface="Wingdings" pitchFamily="2" charset="2"/>
              <a:buChar char="§"/>
            </a:pPr>
            <a:r>
              <a:rPr lang="en-US" altLang="ko-KR" sz="2000" dirty="0" smtClean="0">
                <a:latin typeface="Cambria" pitchFamily="18" charset="0"/>
              </a:rPr>
              <a:t>Vulnerable to Electricity Shock (Gassing)</a:t>
            </a:r>
          </a:p>
          <a:p>
            <a:pPr>
              <a:buFont typeface="Wingdings" pitchFamily="2" charset="2"/>
              <a:buChar char="§"/>
            </a:pPr>
            <a:r>
              <a:rPr lang="en-US" altLang="ko-KR" sz="2000" dirty="0" smtClean="0">
                <a:latin typeface="Cambria" pitchFamily="18" charset="0"/>
              </a:rPr>
              <a:t>Poor Thermal Stability </a:t>
            </a:r>
          </a:p>
        </p:txBody>
      </p:sp>
      <p:sp>
        <p:nvSpPr>
          <p:cNvPr id="22" name="직사각형 21"/>
          <p:cNvSpPr/>
          <p:nvPr/>
        </p:nvSpPr>
        <p:spPr>
          <a:xfrm>
            <a:off x="838200" y="1143000"/>
            <a:ext cx="3581400" cy="523220"/>
          </a:xfrm>
          <a:prstGeom prst="rect">
            <a:avLst/>
          </a:prstGeom>
        </p:spPr>
        <p:txBody>
          <a:bodyPr wrap="square">
            <a:spAutoFit/>
          </a:bodyPr>
          <a:lstStyle/>
          <a:p>
            <a:pPr>
              <a:buFont typeface="Wingdings" pitchFamily="2" charset="2"/>
              <a:buChar char="§"/>
            </a:pPr>
            <a:r>
              <a:rPr lang="en-US" altLang="ko-KR" sz="2800" dirty="0" smtClean="0">
                <a:latin typeface="Candara" pitchFamily="34" charset="0"/>
              </a:rPr>
              <a:t>Naphthenic Base Oil</a:t>
            </a:r>
          </a:p>
        </p:txBody>
      </p:sp>
      <p:sp>
        <p:nvSpPr>
          <p:cNvPr id="24" name="직사각형 23"/>
          <p:cNvSpPr/>
          <p:nvPr/>
        </p:nvSpPr>
        <p:spPr>
          <a:xfrm>
            <a:off x="838200" y="4038600"/>
            <a:ext cx="3733800" cy="2308324"/>
          </a:xfrm>
          <a:prstGeom prst="rect">
            <a:avLst/>
          </a:prstGeom>
        </p:spPr>
        <p:txBody>
          <a:bodyPr wrap="square">
            <a:spAutoFit/>
          </a:bodyPr>
          <a:lstStyle/>
          <a:p>
            <a:r>
              <a:rPr lang="en-US" altLang="ko-KR" sz="2000" b="1" u="sng" dirty="0" smtClean="0">
                <a:latin typeface="Cambria" pitchFamily="18" charset="0"/>
              </a:rPr>
              <a:t>Strengths</a:t>
            </a:r>
            <a:r>
              <a:rPr lang="en-US" altLang="ko-KR" sz="2000" b="1" dirty="0" smtClean="0">
                <a:latin typeface="Cambria" pitchFamily="18" charset="0"/>
              </a:rPr>
              <a:t>:</a:t>
            </a:r>
          </a:p>
          <a:p>
            <a:pPr>
              <a:buFont typeface="Wingdings" pitchFamily="2" charset="2"/>
              <a:buChar char="§"/>
            </a:pPr>
            <a:r>
              <a:rPr lang="en-US" altLang="ko-KR" sz="2000" dirty="0" smtClean="0">
                <a:latin typeface="Cambria" pitchFamily="18" charset="0"/>
              </a:rPr>
              <a:t>Good Thermal Stability.</a:t>
            </a:r>
          </a:p>
          <a:p>
            <a:pPr>
              <a:buFont typeface="Wingdings" pitchFamily="2" charset="2"/>
              <a:buChar char="§"/>
            </a:pPr>
            <a:r>
              <a:rPr lang="en-US" altLang="ko-KR" sz="2000" dirty="0" smtClean="0">
                <a:latin typeface="Cambria" pitchFamily="18" charset="0"/>
              </a:rPr>
              <a:t>Stable Electricity Shock</a:t>
            </a:r>
          </a:p>
          <a:p>
            <a:endParaRPr lang="en-US" altLang="ko-KR" sz="2000" dirty="0" smtClean="0">
              <a:latin typeface="Cambria" pitchFamily="18" charset="0"/>
            </a:endParaRPr>
          </a:p>
          <a:p>
            <a:r>
              <a:rPr lang="en-US" altLang="ko-KR" sz="2000" b="1" u="sng" dirty="0" smtClean="0">
                <a:latin typeface="Cambria" pitchFamily="18" charset="0"/>
              </a:rPr>
              <a:t>Weaknesses</a:t>
            </a:r>
            <a:r>
              <a:rPr lang="en-US" altLang="ko-KR" sz="2000" b="1" dirty="0" smtClean="0">
                <a:latin typeface="Cambria" pitchFamily="18" charset="0"/>
              </a:rPr>
              <a:t>:</a:t>
            </a:r>
          </a:p>
          <a:p>
            <a:pPr>
              <a:buFont typeface="Wingdings" pitchFamily="2" charset="2"/>
              <a:buChar char="§"/>
            </a:pPr>
            <a:r>
              <a:rPr lang="en-US" altLang="ko-KR" sz="2000" dirty="0" smtClean="0">
                <a:latin typeface="Cambria" pitchFamily="18" charset="0"/>
              </a:rPr>
              <a:t>Poor Oxidation Stability</a:t>
            </a:r>
          </a:p>
          <a:p>
            <a:pPr>
              <a:buFont typeface="Wingdings" pitchFamily="2" charset="2"/>
              <a:buChar char="§"/>
            </a:pPr>
            <a:r>
              <a:rPr lang="en-US" altLang="ko-KR" sz="2000" dirty="0" smtClean="0">
                <a:latin typeface="Cambria" pitchFamily="18" charset="0"/>
              </a:rPr>
              <a:t>Poor Chemical Stability </a:t>
            </a:r>
          </a:p>
        </p:txBody>
      </p:sp>
      <p:pic>
        <p:nvPicPr>
          <p:cNvPr id="2052" name="Picture 4"/>
          <p:cNvPicPr>
            <a:picLocks noChangeAspect="1" noChangeArrowheads="1"/>
          </p:cNvPicPr>
          <p:nvPr/>
        </p:nvPicPr>
        <p:blipFill>
          <a:blip r:embed="rId3" cstate="print"/>
          <a:srcRect/>
          <a:stretch>
            <a:fillRect/>
          </a:stretch>
        </p:blipFill>
        <p:spPr bwMode="auto">
          <a:xfrm>
            <a:off x="1219200" y="1905000"/>
            <a:ext cx="2438400" cy="1981200"/>
          </a:xfrm>
          <a:prstGeom prst="rect">
            <a:avLst/>
          </a:prstGeom>
          <a:noFill/>
          <a:ln w="9525">
            <a:noFill/>
            <a:miter lim="800000"/>
            <a:headEnd/>
            <a:tailEnd/>
          </a:ln>
        </p:spPr>
      </p:pic>
      <p:sp>
        <p:nvSpPr>
          <p:cNvPr id="17"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8"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fontScale="85000" lnSpcReduction="10000"/>
          </a:bodyPr>
          <a:lstStyle/>
          <a:p>
            <a:pPr lvl="0" algn="ctr" eaLnBrk="1" fontAlgn="auto" latinLnBrk="1" hangingPunct="1">
              <a:spcAft>
                <a:spcPts val="0"/>
              </a:spcAft>
            </a:pPr>
            <a:r>
              <a:rPr lang="en-US" altLang="ko-KR" sz="4000" b="1" dirty="0" smtClean="0">
                <a:latin typeface="Candara" pitchFamily="34" charset="0"/>
              </a:rPr>
              <a:t>Properties Of DONGNAM ESTRAN Transformer Oil</a:t>
            </a:r>
            <a:endParaRPr kumimoji="0" lang="ko-KR" altLang="en-US" sz="4000" b="1" i="0" u="none" strike="noStrike" kern="1200" cap="none" spc="100" normalizeH="0" baseline="0" noProof="0" dirty="0">
              <a:ln w="18000">
                <a:noFill/>
                <a:prstDash val="solid"/>
              </a:ln>
              <a:solidFill>
                <a:schemeClr val="dk1"/>
              </a:solidFill>
              <a:effectLst>
                <a:outerShdw blurRad="44450" dist="25400" dir="2700000" algn="tl" rotWithShape="0">
                  <a:schemeClr val="bg1">
                    <a:alpha val="51000"/>
                  </a:schemeClr>
                </a:outerShdw>
              </a:effectLst>
              <a:uLnTx/>
              <a:uFillTx/>
              <a:latin typeface="Agency FB" panose="020B0503020202020204" pitchFamily="34" charset="0"/>
              <a:ea typeface="+mn-ea"/>
              <a:cs typeface="+mn-cs"/>
            </a:endParaRPr>
          </a:p>
        </p:txBody>
      </p:sp>
      <p:sp>
        <p:nvSpPr>
          <p:cNvPr id="43" name="Content Placeholder 42"/>
          <p:cNvSpPr>
            <a:spLocks noGrp="1"/>
          </p:cNvSpPr>
          <p:nvPr>
            <p:ph sz="half" idx="2"/>
          </p:nvPr>
        </p:nvSpPr>
        <p:spPr>
          <a:xfrm>
            <a:off x="5003067" y="1600201"/>
            <a:ext cx="4657728" cy="4525963"/>
          </a:xfrm>
        </p:spPr>
        <p:txBody>
          <a:bodyPr>
            <a:normAutofit fontScale="92500" lnSpcReduction="20000"/>
          </a:bodyPr>
          <a:lstStyle/>
          <a:p>
            <a:pPr marL="0" indent="0">
              <a:buNone/>
            </a:pPr>
            <a:r>
              <a:rPr lang="en-US" sz="1800" dirty="0" smtClean="0">
                <a:latin typeface="Candara" panose="020E0502030303020204" pitchFamily="34" charset="0"/>
              </a:rPr>
              <a:t>ESTRAN is based on a unique patented </a:t>
            </a:r>
          </a:p>
          <a:p>
            <a:pPr marL="0" indent="0">
              <a:buNone/>
            </a:pPr>
            <a:r>
              <a:rPr lang="en-US" sz="1800" dirty="0" smtClean="0">
                <a:latin typeface="Candara" panose="020E0502030303020204" pitchFamily="34" charset="0"/>
              </a:rPr>
              <a:t>blend of paraffinic and naphthenic base oils, </a:t>
            </a:r>
          </a:p>
          <a:p>
            <a:pPr marL="0" indent="0">
              <a:buNone/>
            </a:pPr>
            <a:r>
              <a:rPr lang="en-US" sz="1800" dirty="0" smtClean="0">
                <a:latin typeface="Candara" panose="020E0502030303020204" pitchFamily="34" charset="0"/>
              </a:rPr>
              <a:t>which simply means it assumes the best </a:t>
            </a:r>
          </a:p>
          <a:p>
            <a:pPr marL="0" indent="0">
              <a:buNone/>
            </a:pPr>
            <a:r>
              <a:rPr lang="en-US" sz="1800" dirty="0" smtClean="0">
                <a:latin typeface="Candara" panose="020E0502030303020204" pitchFamily="34" charset="0"/>
              </a:rPr>
              <a:t>properties of these 2 base oils while </a:t>
            </a:r>
          </a:p>
          <a:p>
            <a:pPr marL="0" indent="0">
              <a:buNone/>
            </a:pPr>
            <a:r>
              <a:rPr lang="en-US" sz="1800" dirty="0" smtClean="0">
                <a:latin typeface="Candara" panose="020E0502030303020204" pitchFamily="34" charset="0"/>
              </a:rPr>
              <a:t>eliminating the natural shortcomings of each.</a:t>
            </a:r>
          </a:p>
          <a:p>
            <a:pPr marL="0" indent="0">
              <a:buNone/>
            </a:pPr>
            <a:endParaRPr lang="en-US" sz="1800" dirty="0" smtClean="0">
              <a:latin typeface="Candara" panose="020E0502030303020204" pitchFamily="34" charset="0"/>
            </a:endParaRPr>
          </a:p>
          <a:p>
            <a:r>
              <a:rPr lang="en-US" sz="1800" b="1" u="sng" dirty="0" smtClean="0">
                <a:latin typeface="Candara" pitchFamily="34" charset="0"/>
              </a:rPr>
              <a:t>Strengths</a:t>
            </a:r>
            <a:r>
              <a:rPr lang="en-US" sz="1800" b="1" dirty="0" smtClean="0">
                <a:latin typeface="Candara" pitchFamily="34" charset="0"/>
              </a:rPr>
              <a:t>:</a:t>
            </a:r>
          </a:p>
          <a:p>
            <a:r>
              <a:rPr lang="en-US" sz="1800" dirty="0" smtClean="0">
                <a:latin typeface="Candara" pitchFamily="34" charset="0"/>
              </a:rPr>
              <a:t>Excellent Oxidation Stability</a:t>
            </a:r>
          </a:p>
          <a:p>
            <a:r>
              <a:rPr lang="en-US" sz="1800" dirty="0" smtClean="0">
                <a:latin typeface="Candara" pitchFamily="34" charset="0"/>
              </a:rPr>
              <a:t>Excellent Thermal Stability (Cooling)</a:t>
            </a:r>
          </a:p>
          <a:p>
            <a:r>
              <a:rPr lang="en-US" sz="1800" dirty="0" smtClean="0">
                <a:latin typeface="Candara" pitchFamily="34" charset="0"/>
              </a:rPr>
              <a:t>Very Stable Dielectric Barrier</a:t>
            </a:r>
          </a:p>
          <a:p>
            <a:r>
              <a:rPr lang="en-US" sz="1800" dirty="0" smtClean="0">
                <a:latin typeface="Candara" pitchFamily="34" charset="0"/>
              </a:rPr>
              <a:t>Resistant to Gassing Problem</a:t>
            </a:r>
          </a:p>
          <a:p>
            <a:r>
              <a:rPr lang="en-US" sz="1800" dirty="0" smtClean="0">
                <a:latin typeface="Candara" pitchFamily="34" charset="0"/>
              </a:rPr>
              <a:t>Long service life</a:t>
            </a:r>
          </a:p>
          <a:p>
            <a:endParaRPr lang="en-US" sz="1800" b="1" u="sng" dirty="0" smtClean="0">
              <a:latin typeface="Candara" pitchFamily="34" charset="0"/>
            </a:endParaRPr>
          </a:p>
          <a:p>
            <a:r>
              <a:rPr lang="en-US" sz="1800" b="1" u="sng" dirty="0" smtClean="0">
                <a:latin typeface="Candara" pitchFamily="34" charset="0"/>
              </a:rPr>
              <a:t>Weaknesses</a:t>
            </a:r>
            <a:r>
              <a:rPr lang="en-US" sz="1800" b="1" dirty="0" smtClean="0">
                <a:latin typeface="Candara" pitchFamily="34" charset="0"/>
              </a:rPr>
              <a:t>:</a:t>
            </a:r>
          </a:p>
          <a:p>
            <a:r>
              <a:rPr lang="en-US" sz="1800" dirty="0" smtClean="0">
                <a:latin typeface="Candara" pitchFamily="34" charset="0"/>
              </a:rPr>
              <a:t>Not Useable in Extremely Low </a:t>
            </a:r>
          </a:p>
          <a:p>
            <a:pPr>
              <a:buNone/>
            </a:pPr>
            <a:r>
              <a:rPr lang="en-US" sz="1800" dirty="0" smtClean="0">
                <a:latin typeface="Candara" pitchFamily="34" charset="0"/>
              </a:rPr>
              <a:t>       Temperatures   (Below   - 45 </a:t>
            </a:r>
            <a:r>
              <a:rPr lang="en-US" altLang="ko-KR" sz="1800" dirty="0" smtClean="0">
                <a:latin typeface="Candara" pitchFamily="34" charset="0"/>
              </a:rPr>
              <a:t>℃ </a:t>
            </a:r>
            <a:r>
              <a:rPr lang="en-US" sz="1800" dirty="0" smtClean="0">
                <a:latin typeface="Candara" pitchFamily="34" charset="0"/>
              </a:rPr>
              <a:t>)</a:t>
            </a:r>
          </a:p>
          <a:p>
            <a:endParaRPr lang="en-US" sz="1800" dirty="0" smtClean="0">
              <a:latin typeface="Candara" pitchFamily="34" charset="0"/>
            </a:endParaRPr>
          </a:p>
          <a:p>
            <a:endParaRPr lang="en-US" sz="1800" dirty="0" smtClean="0">
              <a:latin typeface="Candara" pitchFamily="34" charset="0"/>
            </a:endParaRPr>
          </a:p>
          <a:p>
            <a:pPr lvl="3"/>
            <a:endParaRPr lang="en-US" b="1" dirty="0" smtClean="0">
              <a:latin typeface="Candara" pitchFamily="34" charset="0"/>
            </a:endParaRPr>
          </a:p>
          <a:p>
            <a:pPr>
              <a:buNone/>
            </a:pPr>
            <a:endParaRPr lang="en-US" dirty="0"/>
          </a:p>
        </p:txBody>
      </p:sp>
      <p:pic>
        <p:nvPicPr>
          <p:cNvPr id="3076" name="Picture 4"/>
          <p:cNvPicPr>
            <a:picLocks noChangeAspect="1" noChangeArrowheads="1"/>
          </p:cNvPicPr>
          <p:nvPr/>
        </p:nvPicPr>
        <p:blipFill>
          <a:blip r:embed="rId2" cstate="print"/>
          <a:srcRect/>
          <a:stretch>
            <a:fillRect/>
          </a:stretch>
        </p:blipFill>
        <p:spPr bwMode="auto">
          <a:xfrm>
            <a:off x="2183667" y="2133600"/>
            <a:ext cx="2743200" cy="1371600"/>
          </a:xfrm>
          <a:prstGeom prst="rect">
            <a:avLst/>
          </a:prstGeom>
          <a:noFill/>
          <a:ln w="9525">
            <a:noFill/>
            <a:miter lim="800000"/>
            <a:headEnd/>
            <a:tailEnd/>
          </a:ln>
        </p:spPr>
      </p:pic>
      <p:sp>
        <p:nvSpPr>
          <p:cNvPr id="40" name="직사각형 39"/>
          <p:cNvSpPr/>
          <p:nvPr/>
        </p:nvSpPr>
        <p:spPr>
          <a:xfrm>
            <a:off x="202467" y="5181600"/>
            <a:ext cx="4514377" cy="523220"/>
          </a:xfrm>
          <a:prstGeom prst="rect">
            <a:avLst/>
          </a:prstGeom>
        </p:spPr>
        <p:txBody>
          <a:bodyPr wrap="none">
            <a:spAutoFit/>
          </a:bodyPr>
          <a:lstStyle/>
          <a:p>
            <a:r>
              <a:rPr lang="en-US" altLang="ko-KR" sz="2800" dirty="0" smtClean="0">
                <a:latin typeface="Candara" pitchFamily="34" charset="0"/>
              </a:rPr>
              <a:t>ESTRAN Molecular Structure</a:t>
            </a:r>
            <a:endParaRPr lang="ko-KR" altLang="en-US" sz="2800" dirty="0"/>
          </a:p>
        </p:txBody>
      </p:sp>
      <p:pic>
        <p:nvPicPr>
          <p:cNvPr id="13" name="Picture 4"/>
          <p:cNvPicPr>
            <a:picLocks noChangeAspect="1" noChangeArrowheads="1"/>
          </p:cNvPicPr>
          <p:nvPr/>
        </p:nvPicPr>
        <p:blipFill>
          <a:blip r:embed="rId3" cstate="print"/>
          <a:srcRect/>
          <a:stretch>
            <a:fillRect/>
          </a:stretch>
        </p:blipFill>
        <p:spPr bwMode="auto">
          <a:xfrm>
            <a:off x="234746" y="2133600"/>
            <a:ext cx="2018656" cy="1981200"/>
          </a:xfrm>
          <a:prstGeom prst="rect">
            <a:avLst/>
          </a:prstGeom>
          <a:noFill/>
          <a:ln w="9525">
            <a:noFill/>
            <a:miter lim="800000"/>
            <a:headEnd/>
            <a:tailEnd/>
          </a:ln>
        </p:spPr>
      </p:pic>
      <p:sp>
        <p:nvSpPr>
          <p:cNvPr id="16"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7"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a:bodyPr>
          <a:lstStyle/>
          <a:p>
            <a:pPr algn="ctr"/>
            <a:r>
              <a:rPr lang="en-US" altLang="ko-KR" sz="4000" b="1" dirty="0" smtClean="0">
                <a:latin typeface="Candara" pitchFamily="34" charset="0"/>
                <a:ea typeface="굴림체" pitchFamily="49" charset="-127"/>
              </a:rPr>
              <a:t>Emission of Transformer Insulation Oil Gas</a:t>
            </a:r>
          </a:p>
        </p:txBody>
      </p:sp>
      <p:sp>
        <p:nvSpPr>
          <p:cNvPr id="8" name="직사각형 7"/>
          <p:cNvSpPr/>
          <p:nvPr/>
        </p:nvSpPr>
        <p:spPr>
          <a:xfrm>
            <a:off x="304800" y="4343400"/>
            <a:ext cx="9372600" cy="738664"/>
          </a:xfrm>
          <a:prstGeom prst="rect">
            <a:avLst/>
          </a:prstGeom>
        </p:spPr>
        <p:txBody>
          <a:bodyPr wrap="square">
            <a:spAutoFit/>
          </a:bodyPr>
          <a:lstStyle/>
          <a:p>
            <a:r>
              <a:rPr lang="en-US" altLang="ko-KR" sz="1400" b="1" dirty="0" smtClean="0">
                <a:latin typeface="Candara" pitchFamily="34" charset="0"/>
                <a:ea typeface="굴림체" pitchFamily="49" charset="-127"/>
              </a:rPr>
              <a:t>&lt;Arc discharge&gt;</a:t>
            </a:r>
          </a:p>
          <a:p>
            <a:r>
              <a:rPr lang="en-US" altLang="ko-KR" sz="1400" b="1" dirty="0" smtClean="0">
                <a:latin typeface="Candara" pitchFamily="34" charset="0"/>
                <a:ea typeface="굴림체" pitchFamily="49" charset="-127"/>
              </a:rPr>
              <a:t> Flow of strong current at rather low voltage can produce overheat by contact resistance at terminals of the electrode to produce heat and to evaporate electrode and to discharge by electrical steam. </a:t>
            </a:r>
            <a:endParaRPr lang="en-US" altLang="ko-KR" sz="1400" b="1" dirty="0">
              <a:latin typeface="Candara" pitchFamily="34" charset="0"/>
              <a:ea typeface="굴림체" pitchFamily="49" charset="-127"/>
            </a:endParaRPr>
          </a:p>
        </p:txBody>
      </p:sp>
      <p:sp>
        <p:nvSpPr>
          <p:cNvPr id="10" name="직사각형 9"/>
          <p:cNvSpPr/>
          <p:nvPr/>
        </p:nvSpPr>
        <p:spPr>
          <a:xfrm>
            <a:off x="304800" y="5181600"/>
            <a:ext cx="9144000" cy="738664"/>
          </a:xfrm>
          <a:prstGeom prst="rect">
            <a:avLst/>
          </a:prstGeom>
        </p:spPr>
        <p:txBody>
          <a:bodyPr wrap="square">
            <a:spAutoFit/>
          </a:bodyPr>
          <a:lstStyle/>
          <a:p>
            <a:r>
              <a:rPr lang="en-US" altLang="ko-KR" sz="1400" b="1" dirty="0" smtClean="0">
                <a:latin typeface="Candara" pitchFamily="34" charset="0"/>
                <a:ea typeface="굴림체" pitchFamily="49" charset="-127"/>
              </a:rPr>
              <a:t>&lt;Corona discharge&gt;</a:t>
            </a:r>
          </a:p>
          <a:p>
            <a:r>
              <a:rPr lang="en-US" altLang="ko-KR" sz="1400" b="1" dirty="0" smtClean="0">
                <a:latin typeface="Candara" pitchFamily="34" charset="0"/>
                <a:ea typeface="굴림체" pitchFamily="49" charset="-127"/>
              </a:rPr>
              <a:t> Strong electrical field at poles makes discharge when electrode of either one electrode or both electrodes is pointed.   </a:t>
            </a:r>
          </a:p>
          <a:p>
            <a:r>
              <a:rPr lang="en-US" altLang="ko-KR" sz="1400" b="1" dirty="0" smtClean="0">
                <a:latin typeface="Candara" pitchFamily="34" charset="0"/>
                <a:ea typeface="굴림체" pitchFamily="49" charset="-127"/>
              </a:rPr>
              <a:t> Partial discharge at a part between electrodes differs from arc discharge. </a:t>
            </a:r>
            <a:endParaRPr lang="en-US" altLang="ko-KR" sz="1400" b="1" dirty="0">
              <a:latin typeface="Candara" pitchFamily="34" charset="0"/>
              <a:ea typeface="굴림체" pitchFamily="49" charset="-127"/>
            </a:endParaRPr>
          </a:p>
        </p:txBody>
      </p:sp>
      <p:sp>
        <p:nvSpPr>
          <p:cNvPr id="17" name="직사각형 16"/>
          <p:cNvSpPr/>
          <p:nvPr/>
        </p:nvSpPr>
        <p:spPr>
          <a:xfrm>
            <a:off x="457200" y="6061501"/>
            <a:ext cx="9144000" cy="307777"/>
          </a:xfrm>
          <a:prstGeom prst="rect">
            <a:avLst/>
          </a:prstGeom>
        </p:spPr>
        <p:txBody>
          <a:bodyPr wrap="square">
            <a:spAutoFit/>
          </a:bodyPr>
          <a:lstStyle/>
          <a:p>
            <a:pPr algn="r"/>
            <a:r>
              <a:rPr lang="en-US" altLang="ko-KR" sz="1400" b="1" dirty="0" smtClean="0">
                <a:latin typeface="Candara" pitchFamily="34" charset="0"/>
                <a:ea typeface="굴림체" pitchFamily="49" charset="-127"/>
              </a:rPr>
              <a:t>&lt;Source : KERI materials&gt;</a:t>
            </a:r>
            <a:endParaRPr lang="en-US" altLang="ko-KR" sz="1400" b="1" dirty="0">
              <a:latin typeface="Candara" pitchFamily="34" charset="0"/>
              <a:ea typeface="굴림체" pitchFamily="49" charset="-127"/>
            </a:endParaRPr>
          </a:p>
        </p:txBody>
      </p:sp>
      <p:graphicFrame>
        <p:nvGraphicFramePr>
          <p:cNvPr id="13" name="표 12"/>
          <p:cNvGraphicFramePr>
            <a:graphicFrameLocks noGrp="1"/>
          </p:cNvGraphicFramePr>
          <p:nvPr>
            <p:extLst>
              <p:ext uri="{D42A27DB-BD31-4B8C-83A1-F6EECF244321}">
                <p14:modId xmlns:p14="http://schemas.microsoft.com/office/powerpoint/2010/main" xmlns="" val="3497788780"/>
              </p:ext>
            </p:extLst>
          </p:nvPr>
        </p:nvGraphicFramePr>
        <p:xfrm>
          <a:off x="152398" y="1209675"/>
          <a:ext cx="9601202" cy="2929890"/>
        </p:xfrm>
        <a:graphic>
          <a:graphicData uri="http://schemas.openxmlformats.org/drawingml/2006/table">
            <a:tbl>
              <a:tblPr>
                <a:tableStyleId>{5C22544A-7EE6-4342-B048-85BDC9FD1C3A}</a:tableStyleId>
              </a:tblPr>
              <a:tblGrid>
                <a:gridCol w="1905002"/>
                <a:gridCol w="2819400"/>
                <a:gridCol w="4876800"/>
              </a:tblGrid>
              <a:tr h="342900">
                <a:tc gridSpan="2">
                  <a:txBody>
                    <a:bodyPr/>
                    <a:lstStyle/>
                    <a:p>
                      <a:pPr algn="ctr" rtl="0" fontAlgn="ctr"/>
                      <a:r>
                        <a:rPr lang="en-US" altLang="ko-KR" sz="1400" b="1" u="none" strike="noStrike" dirty="0" smtClean="0">
                          <a:effectLst/>
                          <a:latin typeface="Candara" pitchFamily="34" charset="0"/>
                          <a:ea typeface="굴림체" panose="020B0609000101010101" pitchFamily="49" charset="-127"/>
                        </a:rPr>
                        <a:t>Failures</a:t>
                      </a:r>
                      <a:endParaRPr lang="ko-KR" altLang="en-US"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solidFill>
                      <a:schemeClr val="accent5">
                        <a:lumMod val="40000"/>
                        <a:lumOff val="60000"/>
                      </a:schemeClr>
                    </a:solidFill>
                  </a:tcPr>
                </a:tc>
                <a:tc hMerge="1">
                  <a:txBody>
                    <a:bodyPr/>
                    <a:lstStyle/>
                    <a:p>
                      <a:pPr latinLnBrk="1"/>
                      <a:endParaRPr lang="ko-KR" altLang="en-US"/>
                    </a:p>
                  </a:txBody>
                  <a:tcPr/>
                </a:tc>
                <a:tc>
                  <a:txBody>
                    <a:bodyPr/>
                    <a:lstStyle/>
                    <a:p>
                      <a:pPr algn="ctr" fontAlgn="ctr"/>
                      <a:r>
                        <a:rPr lang="en-US" altLang="ko-KR" sz="1400" b="1" u="none" strike="noStrike" dirty="0" smtClean="0">
                          <a:effectLst/>
                          <a:latin typeface="Candara" pitchFamily="34" charset="0"/>
                          <a:ea typeface="굴림체" panose="020B0609000101010101" pitchFamily="49" charset="-127"/>
                        </a:rPr>
                        <a:t>Combustible Gases</a:t>
                      </a:r>
                      <a:endParaRPr lang="ko-KR" altLang="en-US"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solidFill>
                      <a:schemeClr val="accent5">
                        <a:lumMod val="40000"/>
                        <a:lumOff val="60000"/>
                      </a:schemeClr>
                    </a:solidFill>
                  </a:tcPr>
                </a:tc>
              </a:tr>
              <a:tr h="342900">
                <a:tc rowSpan="3">
                  <a:txBody>
                    <a:bodyPr/>
                    <a:lstStyle/>
                    <a:p>
                      <a:pPr algn="ctr" rtl="0" fontAlgn="ctr"/>
                      <a:r>
                        <a:rPr lang="en-US" altLang="ko-KR" sz="1200" b="1" u="none" strike="noStrike" dirty="0" smtClean="0">
                          <a:effectLst/>
                          <a:latin typeface="Candara" pitchFamily="34" charset="0"/>
                          <a:ea typeface="굴림체" panose="020B0609000101010101" pitchFamily="49" charset="-127"/>
                        </a:rPr>
                        <a:t>Overheating of insulation</a:t>
                      </a:r>
                      <a:r>
                        <a:rPr lang="en-US" altLang="ko-KR" sz="1200" b="1" u="none" strike="noStrike" baseline="0" dirty="0" smtClean="0">
                          <a:effectLst/>
                          <a:latin typeface="Candara" pitchFamily="34" charset="0"/>
                          <a:ea typeface="굴림체" panose="020B0609000101010101" pitchFamily="49" charset="-127"/>
                        </a:rPr>
                        <a:t> oil</a:t>
                      </a:r>
                      <a:endParaRPr lang="ko-KR" altLang="en-US" sz="12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c>
                  <a:txBody>
                    <a:bodyPr/>
                    <a:lstStyle/>
                    <a:p>
                      <a:pPr algn="ctr" rtl="0" fontAlgn="ctr"/>
                      <a:r>
                        <a:rPr lang="ko-KR" altLang="en-US" sz="1400" b="1" u="none" strike="noStrike" dirty="0" smtClean="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low temperature</a:t>
                      </a:r>
                      <a:r>
                        <a:rPr lang="ko-KR" altLang="en-US" sz="1400" b="1" u="none" strike="noStrike" dirty="0" smtClean="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a:t>
                      </a:r>
                      <a:r>
                        <a:rPr lang="en-US" altLang="ko-KR" sz="1400" b="1" u="none" strike="noStrike" dirty="0">
                          <a:effectLst/>
                          <a:latin typeface="Candara" pitchFamily="34" charset="0"/>
                          <a:ea typeface="굴림체" panose="020B0609000101010101" pitchFamily="49" charset="-127"/>
                        </a:rPr>
                        <a:t>300℃ </a:t>
                      </a:r>
                      <a:r>
                        <a:rPr lang="en-US" altLang="ko-KR" sz="1400" b="1" u="none" strike="noStrike" dirty="0" smtClean="0">
                          <a:effectLst/>
                          <a:latin typeface="Candara" pitchFamily="34" charset="0"/>
                          <a:ea typeface="굴림체" panose="020B0609000101010101" pitchFamily="49" charset="-127"/>
                        </a:rPr>
                        <a:t>or</a:t>
                      </a:r>
                      <a:r>
                        <a:rPr lang="en-US" altLang="ko-KR" sz="1400" b="1" u="none" strike="noStrike" baseline="0" dirty="0" smtClean="0">
                          <a:effectLst/>
                          <a:latin typeface="Candara" pitchFamily="34" charset="0"/>
                          <a:ea typeface="굴림체" panose="020B0609000101010101" pitchFamily="49" charset="-127"/>
                        </a:rPr>
                        <a:t> lower</a:t>
                      </a:r>
                      <a:r>
                        <a:rPr lang="en-US" altLang="ko-KR" sz="1400" b="1" u="none" strike="noStrike" dirty="0" smtClean="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c>
                  <a:txBody>
                    <a:bodyPr/>
                    <a:lstStyle/>
                    <a:p>
                      <a:pPr algn="ctr"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ethane (</a:t>
                      </a:r>
                      <a:r>
                        <a:rPr lang="en-US" altLang="ko-KR" sz="1400" b="1" u="none" strike="noStrike" dirty="0">
                          <a:effectLst/>
                          <a:latin typeface="Candara" pitchFamily="34" charset="0"/>
                          <a:ea typeface="굴림체" panose="020B0609000101010101" pitchFamily="49" charset="-127"/>
                        </a:rPr>
                        <a:t>C</a:t>
                      </a:r>
                      <a:r>
                        <a:rPr lang="en-US" altLang="ko-KR" sz="1400" b="1" u="none" strike="noStrike" baseline="-25000" dirty="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H</a:t>
                      </a:r>
                      <a:r>
                        <a:rPr lang="en-US" altLang="ko-KR" sz="1400" b="1" u="none" strike="noStrike" baseline="-25000" dirty="0">
                          <a:effectLst/>
                          <a:latin typeface="Candara" pitchFamily="34" charset="0"/>
                          <a:ea typeface="굴림체" panose="020B0609000101010101" pitchFamily="49" charset="-127"/>
                        </a:rPr>
                        <a:t>6</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methane CH</a:t>
                      </a:r>
                      <a:r>
                        <a:rPr lang="en-US" altLang="ko-KR" sz="1400" b="1" u="none" strike="noStrike" baseline="-25000" dirty="0" smtClean="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ethylene</a:t>
                      </a:r>
                      <a:r>
                        <a:rPr lang="en-US" altLang="ko-KR" sz="1400" b="1" u="none" strike="noStrike" baseline="0" dirty="0" smtClean="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a:t>
                      </a:r>
                      <a:r>
                        <a:rPr lang="en-US" altLang="ko-KR" sz="1400" b="1" u="none" strike="noStrike" dirty="0">
                          <a:effectLst/>
                          <a:latin typeface="Candara" pitchFamily="34" charset="0"/>
                          <a:ea typeface="굴림체" panose="020B0609000101010101" pitchFamily="49" charset="-127"/>
                        </a:rPr>
                        <a:t>C</a:t>
                      </a:r>
                      <a:r>
                        <a:rPr lang="en-US" altLang="ko-KR" sz="1400" b="1" u="none" strike="noStrike" baseline="-25000" dirty="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H</a:t>
                      </a:r>
                      <a:r>
                        <a:rPr lang="en-US" altLang="ko-KR" sz="1400" b="1" u="none" strike="noStrike" baseline="-25000" dirty="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r>
              <a:tr h="342900">
                <a:tc vMerge="1">
                  <a:txBody>
                    <a:bodyPr/>
                    <a:lstStyle/>
                    <a:p>
                      <a:pPr latinLnBrk="1"/>
                      <a:endParaRPr lang="ko-KR" altLang="en-US"/>
                    </a:p>
                  </a:txBody>
                  <a:tcPr/>
                </a:tc>
                <a:tc>
                  <a:txBody>
                    <a:bodyPr/>
                    <a:lstStyle/>
                    <a:p>
                      <a:pPr algn="ctr" rtl="0" fontAlgn="ctr"/>
                      <a:r>
                        <a:rPr lang="ko-KR" altLang="en-US" sz="1400" b="1" u="none" strike="noStrike" dirty="0" smtClean="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mid</a:t>
                      </a:r>
                      <a:r>
                        <a:rPr lang="en-US" altLang="ko-KR" sz="1400" b="1" u="none" strike="noStrike" baseline="0" dirty="0" smtClean="0">
                          <a:effectLst/>
                          <a:latin typeface="Candara" pitchFamily="34" charset="0"/>
                          <a:ea typeface="굴림체" panose="020B0609000101010101" pitchFamily="49" charset="-127"/>
                        </a:rPr>
                        <a:t> temperature  </a:t>
                      </a:r>
                      <a:r>
                        <a:rPr lang="ko-KR" altLang="en-US" sz="1400" b="1" u="none" strike="noStrike" dirty="0" smtClean="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(300 - 700</a:t>
                      </a:r>
                      <a:r>
                        <a:rPr lang="en-US" altLang="ko-KR" sz="1400" b="1" u="none" strike="noStrike" dirty="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c>
                  <a:txBody>
                    <a:bodyPr/>
                    <a:lstStyle/>
                    <a:p>
                      <a:pPr algn="ctr"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methane (</a:t>
                      </a:r>
                      <a:r>
                        <a:rPr lang="en-US" altLang="ko-KR" sz="1400" b="1" u="none" strike="noStrike" dirty="0">
                          <a:effectLst/>
                          <a:latin typeface="Candara" pitchFamily="34" charset="0"/>
                          <a:ea typeface="굴림체" panose="020B0609000101010101" pitchFamily="49" charset="-127"/>
                        </a:rPr>
                        <a:t>CH</a:t>
                      </a:r>
                      <a:r>
                        <a:rPr lang="en-US" altLang="ko-KR" sz="1400" b="1" u="none" strike="noStrike" baseline="-25000" dirty="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ethylene (</a:t>
                      </a:r>
                      <a:r>
                        <a:rPr lang="en-US" altLang="ko-KR" sz="1400" b="1" u="none" strike="noStrike" dirty="0">
                          <a:effectLst/>
                          <a:latin typeface="Candara" pitchFamily="34" charset="0"/>
                          <a:ea typeface="굴림체" panose="020B0609000101010101" pitchFamily="49" charset="-127"/>
                        </a:rPr>
                        <a:t>C</a:t>
                      </a:r>
                      <a:r>
                        <a:rPr lang="en-US" altLang="ko-KR" sz="1400" b="1" u="none" strike="noStrike" baseline="-25000" dirty="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H</a:t>
                      </a:r>
                      <a:r>
                        <a:rPr lang="en-US" altLang="ko-KR" sz="1400" b="1" u="none" strike="noStrike" baseline="-25000" dirty="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ethane (</a:t>
                      </a:r>
                      <a:r>
                        <a:rPr lang="en-US" altLang="ko-KR" sz="1400" b="1" u="none" strike="noStrike" dirty="0">
                          <a:effectLst/>
                          <a:latin typeface="Candara" pitchFamily="34" charset="0"/>
                          <a:ea typeface="굴림체" panose="020B0609000101010101" pitchFamily="49" charset="-127"/>
                        </a:rPr>
                        <a:t>C</a:t>
                      </a:r>
                      <a:r>
                        <a:rPr lang="en-US" altLang="ko-KR" sz="1400" b="1" u="none" strike="noStrike" baseline="-25000" dirty="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H</a:t>
                      </a:r>
                      <a:r>
                        <a:rPr lang="en-US" altLang="ko-KR" sz="1400" b="1" u="none" strike="noStrike" baseline="-25000" dirty="0">
                          <a:effectLst/>
                          <a:latin typeface="Candara" pitchFamily="34" charset="0"/>
                          <a:ea typeface="굴림체" panose="020B0609000101010101" pitchFamily="49" charset="-127"/>
                        </a:rPr>
                        <a:t>6</a:t>
                      </a:r>
                      <a:r>
                        <a:rPr lang="en-US" altLang="ko-KR" sz="1400" b="1" u="none" strike="noStrike" dirty="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r>
              <a:tr h="342900">
                <a:tc vMerge="1">
                  <a:txBody>
                    <a:bodyPr/>
                    <a:lstStyle/>
                    <a:p>
                      <a:pPr latinLnBrk="1"/>
                      <a:endParaRPr lang="ko-KR" altLang="en-US"/>
                    </a:p>
                  </a:txBody>
                  <a:tcPr/>
                </a:tc>
                <a:tc>
                  <a:txBody>
                    <a:bodyPr/>
                    <a:lstStyle/>
                    <a:p>
                      <a:pPr algn="ctr" rtl="0" fontAlgn="ctr"/>
                      <a:r>
                        <a:rPr lang="ko-KR" altLang="en-US" sz="1400" b="1" u="none" strike="noStrike" dirty="0" smtClean="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high temperature</a:t>
                      </a:r>
                      <a:r>
                        <a:rPr lang="ko-KR" altLang="en-US" sz="1400" b="1" u="none" strike="noStrike" dirty="0" smtClean="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a:t>
                      </a:r>
                      <a:r>
                        <a:rPr lang="en-US" altLang="ko-KR" sz="1400" b="1" u="none" strike="noStrike" dirty="0">
                          <a:effectLst/>
                          <a:latin typeface="Candara" pitchFamily="34" charset="0"/>
                          <a:ea typeface="굴림체" panose="020B0609000101010101" pitchFamily="49" charset="-127"/>
                        </a:rPr>
                        <a:t>700</a:t>
                      </a:r>
                      <a:r>
                        <a:rPr lang="en-US" altLang="ko-KR" sz="1400" b="1" u="none" strike="noStrike" dirty="0" smtClean="0">
                          <a:effectLst/>
                          <a:latin typeface="Candara" pitchFamily="34" charset="0"/>
                          <a:ea typeface="굴림체" panose="020B0609000101010101" pitchFamily="49" charset="-127"/>
                        </a:rPr>
                        <a:t>℃ or higher)</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c>
                  <a:txBody>
                    <a:bodyPr/>
                    <a:lstStyle/>
                    <a:p>
                      <a:pPr algn="ctr"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ethylene (C</a:t>
                      </a:r>
                      <a:r>
                        <a:rPr lang="en-US" altLang="ko-KR" sz="1400" b="1" u="none" strike="noStrike" baseline="-25000" dirty="0" smtClean="0">
                          <a:effectLst/>
                          <a:latin typeface="Candara" pitchFamily="34" charset="0"/>
                          <a:ea typeface="굴림체" panose="020B0609000101010101" pitchFamily="49" charset="-127"/>
                        </a:rPr>
                        <a:t>2</a:t>
                      </a:r>
                      <a:r>
                        <a:rPr lang="en-US" altLang="ko-KR" sz="1400" b="1" u="none" strike="noStrike" dirty="0" smtClean="0">
                          <a:effectLst/>
                          <a:latin typeface="Candara" pitchFamily="34" charset="0"/>
                          <a:ea typeface="굴림체" panose="020B0609000101010101" pitchFamily="49" charset="-127"/>
                        </a:rPr>
                        <a:t>H</a:t>
                      </a:r>
                      <a:r>
                        <a:rPr lang="en-US" altLang="ko-KR" sz="1400" b="1" u="none" strike="noStrike" baseline="-25000" dirty="0" smtClean="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methane (</a:t>
                      </a:r>
                      <a:r>
                        <a:rPr lang="en-US" altLang="ko-KR" sz="1400" b="1" u="none" strike="noStrike" dirty="0">
                          <a:effectLst/>
                          <a:latin typeface="Candara" pitchFamily="34" charset="0"/>
                          <a:ea typeface="굴림체" panose="020B0609000101010101" pitchFamily="49" charset="-127"/>
                        </a:rPr>
                        <a:t>CH</a:t>
                      </a:r>
                      <a:r>
                        <a:rPr lang="en-US" altLang="ko-KR" sz="1400" b="1" u="none" strike="noStrike" baseline="-25000" dirty="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ethane (</a:t>
                      </a:r>
                      <a:r>
                        <a:rPr lang="en-US" altLang="ko-KR" sz="1400" b="1" u="none" strike="noStrike" dirty="0">
                          <a:effectLst/>
                          <a:latin typeface="Candara" pitchFamily="34" charset="0"/>
                          <a:ea typeface="굴림체" panose="020B0609000101010101" pitchFamily="49" charset="-127"/>
                        </a:rPr>
                        <a:t>C</a:t>
                      </a:r>
                      <a:r>
                        <a:rPr lang="en-US" altLang="ko-KR" sz="1400" b="1" u="none" strike="noStrike" baseline="-25000" dirty="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H</a:t>
                      </a:r>
                      <a:r>
                        <a:rPr lang="en-US" altLang="ko-KR" sz="1400" b="1" u="none" strike="noStrike" baseline="-25000" dirty="0">
                          <a:effectLst/>
                          <a:latin typeface="Candara" pitchFamily="34" charset="0"/>
                          <a:ea typeface="굴림체" panose="020B0609000101010101" pitchFamily="49" charset="-127"/>
                        </a:rPr>
                        <a:t>6</a:t>
                      </a:r>
                      <a:r>
                        <a:rPr lang="en-US" altLang="ko-KR" sz="1400" b="1" u="none" strike="noStrike" dirty="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r>
              <a:tr h="342900">
                <a:tc gridSpan="2">
                  <a:txBody>
                    <a:bodyPr/>
                    <a:lstStyle/>
                    <a:p>
                      <a:pPr algn="ctr" rtl="0"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Overheating  of solid insulation (</a:t>
                      </a:r>
                      <a:r>
                        <a:rPr lang="en-US" altLang="ko-KR" sz="1400" b="1" u="none" strike="noStrike" dirty="0">
                          <a:effectLst/>
                          <a:latin typeface="Candara" pitchFamily="34" charset="0"/>
                          <a:ea typeface="굴림체" panose="020B0609000101010101" pitchFamily="49" charset="-127"/>
                        </a:rPr>
                        <a:t>200</a:t>
                      </a:r>
                      <a:r>
                        <a:rPr lang="en-US" altLang="ko-KR" sz="1400" b="1" u="none" strike="noStrike" dirty="0" smtClean="0">
                          <a:effectLst/>
                          <a:latin typeface="Candara" pitchFamily="34" charset="0"/>
                          <a:ea typeface="굴림체" panose="020B0609000101010101" pitchFamily="49" charset="-127"/>
                        </a:rPr>
                        <a:t>℃ or higher)</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c hMerge="1">
                  <a:txBody>
                    <a:bodyPr/>
                    <a:lstStyle/>
                    <a:p>
                      <a:pPr latinLnBrk="1"/>
                      <a:endParaRPr lang="ko-KR" altLang="en-US"/>
                    </a:p>
                  </a:txBody>
                  <a:tcPr/>
                </a:tc>
                <a:tc>
                  <a:txBody>
                    <a:bodyPr/>
                    <a:lstStyle/>
                    <a:p>
                      <a:pPr algn="ctr"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carbon monoxide (</a:t>
                      </a:r>
                      <a:r>
                        <a:rPr lang="en-US" altLang="ko-KR" sz="1400" b="1" u="none" strike="noStrike" dirty="0">
                          <a:effectLst/>
                          <a:latin typeface="Candara" pitchFamily="34" charset="0"/>
                          <a:ea typeface="굴림체" panose="020B0609000101010101" pitchFamily="49" charset="-127"/>
                        </a:rPr>
                        <a:t>CO), </a:t>
                      </a:r>
                      <a:r>
                        <a:rPr lang="en-US" altLang="ko-KR" sz="1400" b="1" u="none" strike="noStrike" dirty="0" smtClean="0">
                          <a:effectLst/>
                          <a:latin typeface="Candara" pitchFamily="34" charset="0"/>
                          <a:ea typeface="굴림체" panose="020B0609000101010101" pitchFamily="49" charset="-127"/>
                        </a:rPr>
                        <a:t>carbon dioxide (</a:t>
                      </a:r>
                      <a:r>
                        <a:rPr lang="en-US" altLang="ko-KR" sz="1400" b="1" u="none" strike="noStrike" dirty="0">
                          <a:effectLst/>
                          <a:latin typeface="Candara" pitchFamily="34" charset="0"/>
                          <a:ea typeface="굴림체" panose="020B0609000101010101" pitchFamily="49" charset="-127"/>
                        </a:rPr>
                        <a:t>CO</a:t>
                      </a:r>
                      <a:r>
                        <a:rPr lang="en-US" altLang="ko-KR" sz="1400" b="1" u="none" strike="noStrike" baseline="-25000" dirty="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methane (</a:t>
                      </a:r>
                      <a:r>
                        <a:rPr lang="en-US" altLang="ko-KR" sz="1400" b="1" u="none" strike="noStrike" dirty="0">
                          <a:effectLst/>
                          <a:latin typeface="Candara" pitchFamily="34" charset="0"/>
                          <a:ea typeface="굴림체" panose="020B0609000101010101" pitchFamily="49" charset="-127"/>
                        </a:rPr>
                        <a:t>CH</a:t>
                      </a:r>
                      <a:r>
                        <a:rPr lang="en-US" altLang="ko-KR" sz="1400" b="1" u="none" strike="noStrike" baseline="-25000" dirty="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r>
              <a:tr h="342900">
                <a:tc gridSpan="2">
                  <a:txBody>
                    <a:bodyPr/>
                    <a:lstStyle/>
                    <a:p>
                      <a:pPr algn="ctr" rtl="0"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Arc during insulting </a:t>
                      </a:r>
                      <a:r>
                        <a:rPr lang="en-US" sz="1400" b="1" u="none" strike="noStrike" dirty="0" smtClean="0">
                          <a:effectLst/>
                          <a:latin typeface="Candara" pitchFamily="34" charset="0"/>
                          <a:ea typeface="굴림체" panose="020B0609000101010101" pitchFamily="49" charset="-127"/>
                        </a:rPr>
                        <a:t>(</a:t>
                      </a:r>
                      <a:r>
                        <a:rPr lang="en-US" sz="1400" b="1" u="none" strike="noStrike" dirty="0">
                          <a:effectLst/>
                          <a:latin typeface="Candara" pitchFamily="34" charset="0"/>
                          <a:ea typeface="굴림체" panose="020B0609000101010101" pitchFamily="49" charset="-127"/>
                        </a:rPr>
                        <a:t>1,000</a:t>
                      </a:r>
                      <a:r>
                        <a:rPr lang="en-US" sz="1400" b="1" u="none" strike="noStrike" dirty="0" smtClean="0">
                          <a:effectLst/>
                          <a:latin typeface="Candara" pitchFamily="34" charset="0"/>
                          <a:ea typeface="굴림체" panose="020B0609000101010101" pitchFamily="49" charset="-127"/>
                        </a:rPr>
                        <a:t>℃ or higher</a:t>
                      </a:r>
                      <a:r>
                        <a:rPr lang="en-US" altLang="ko-KR" sz="1400" b="1" u="none" strike="noStrike" dirty="0" smtClean="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c hMerge="1">
                  <a:txBody>
                    <a:bodyPr/>
                    <a:lstStyle/>
                    <a:p>
                      <a:pPr latinLnBrk="1"/>
                      <a:endParaRPr lang="ko-KR" altLang="en-US"/>
                    </a:p>
                  </a:txBody>
                  <a:tcPr/>
                </a:tc>
                <a:tc>
                  <a:txBody>
                    <a:bodyPr/>
                    <a:lstStyle/>
                    <a:p>
                      <a:pPr algn="ctr"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solidFill>
                            <a:srgbClr val="FF0000"/>
                          </a:solidFill>
                          <a:effectLst/>
                          <a:latin typeface="Candara" pitchFamily="34" charset="0"/>
                          <a:ea typeface="굴림체" panose="020B0609000101010101" pitchFamily="49" charset="-127"/>
                        </a:rPr>
                        <a:t>acetylene</a:t>
                      </a:r>
                      <a:r>
                        <a:rPr lang="en-US" altLang="ko-KR" sz="1400" b="1" u="none" strike="noStrike" baseline="0" dirty="0" smtClean="0">
                          <a:solidFill>
                            <a:srgbClr val="FF0000"/>
                          </a:solidFill>
                          <a:effectLst/>
                          <a:latin typeface="Candara" pitchFamily="34" charset="0"/>
                          <a:ea typeface="굴림체" panose="020B0609000101010101" pitchFamily="49" charset="-127"/>
                        </a:rPr>
                        <a:t> </a:t>
                      </a:r>
                      <a:r>
                        <a:rPr lang="en-US" altLang="ko-KR" sz="1400" b="1" u="none" strike="noStrike" dirty="0" smtClean="0">
                          <a:solidFill>
                            <a:srgbClr val="FF0000"/>
                          </a:solidFill>
                          <a:effectLst/>
                          <a:latin typeface="Candara" pitchFamily="34" charset="0"/>
                          <a:ea typeface="굴림체" panose="020B0609000101010101" pitchFamily="49" charset="-127"/>
                        </a:rPr>
                        <a:t>(C</a:t>
                      </a:r>
                      <a:r>
                        <a:rPr lang="en-US" altLang="ko-KR" sz="1400" b="1" u="none" strike="noStrike" baseline="-25000" dirty="0" smtClean="0">
                          <a:solidFill>
                            <a:srgbClr val="FF0000"/>
                          </a:solidFill>
                          <a:effectLst/>
                          <a:latin typeface="Candara" pitchFamily="34" charset="0"/>
                          <a:ea typeface="굴림체" panose="020B0609000101010101" pitchFamily="49" charset="-127"/>
                        </a:rPr>
                        <a:t>2</a:t>
                      </a:r>
                      <a:r>
                        <a:rPr lang="en-US" altLang="ko-KR" sz="1400" b="1" u="none" strike="noStrike" dirty="0" smtClean="0">
                          <a:solidFill>
                            <a:srgbClr val="FF0000"/>
                          </a:solidFill>
                          <a:effectLst/>
                          <a:latin typeface="Candara" pitchFamily="34" charset="0"/>
                          <a:ea typeface="굴림체" panose="020B0609000101010101" pitchFamily="49" charset="-127"/>
                        </a:rPr>
                        <a:t>H</a:t>
                      </a:r>
                      <a:r>
                        <a:rPr lang="en-US" altLang="ko-KR" sz="1400" b="1" u="none" strike="noStrike" baseline="-25000" dirty="0" smtClean="0">
                          <a:solidFill>
                            <a:srgbClr val="FF0000"/>
                          </a:solidFill>
                          <a:effectLst/>
                          <a:latin typeface="Candara" pitchFamily="34" charset="0"/>
                          <a:ea typeface="굴림체" panose="020B0609000101010101" pitchFamily="49" charset="-127"/>
                        </a:rPr>
                        <a:t>2</a:t>
                      </a:r>
                      <a:r>
                        <a:rPr lang="en-US" altLang="ko-KR" sz="1400" b="1" u="none" strike="noStrike" dirty="0" smtClean="0">
                          <a:solidFill>
                            <a:srgbClr val="FF0000"/>
                          </a:solidFill>
                          <a:effectLst/>
                          <a:latin typeface="Candara" pitchFamily="34" charset="0"/>
                          <a:ea typeface="굴림체" panose="020B0609000101010101" pitchFamily="49" charset="-127"/>
                        </a:rPr>
                        <a:t>)</a:t>
                      </a:r>
                      <a:r>
                        <a:rPr lang="en-US" altLang="ko-KR" sz="1400" b="1" u="none" strike="noStrike" dirty="0" smtClean="0">
                          <a:effectLst/>
                          <a:latin typeface="Candara" pitchFamily="34" charset="0"/>
                          <a:ea typeface="굴림체" panose="020B0609000101010101" pitchFamily="49" charset="-127"/>
                        </a:rPr>
                        <a:t>, hydrogen(H</a:t>
                      </a:r>
                      <a:r>
                        <a:rPr lang="en-US" altLang="ko-KR" sz="1400" b="1" u="none" strike="noStrike" baseline="-25000" dirty="0" smtClean="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ethylene (</a:t>
                      </a:r>
                      <a:r>
                        <a:rPr lang="en-US" altLang="ko-KR" sz="1400" b="1" u="none" strike="noStrike" dirty="0">
                          <a:effectLst/>
                          <a:latin typeface="Candara" pitchFamily="34" charset="0"/>
                          <a:ea typeface="굴림체" panose="020B0609000101010101" pitchFamily="49" charset="-127"/>
                        </a:rPr>
                        <a:t>C</a:t>
                      </a:r>
                      <a:r>
                        <a:rPr lang="en-US" altLang="ko-KR" sz="1400" b="1" u="none" strike="noStrike" baseline="-25000" dirty="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H</a:t>
                      </a:r>
                      <a:r>
                        <a:rPr lang="en-US" altLang="ko-KR" sz="1400" b="1" u="none" strike="noStrike" baseline="-25000" dirty="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methane (CH</a:t>
                      </a:r>
                      <a:r>
                        <a:rPr lang="en-US" altLang="ko-KR" sz="1400" b="1" u="none" strike="noStrike" baseline="-25000" dirty="0" smtClean="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r>
              <a:tr h="342900">
                <a:tc gridSpan="2">
                  <a:txBody>
                    <a:bodyPr/>
                    <a:lstStyle/>
                    <a:p>
                      <a:pPr algn="ctr" rtl="0"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Corona during insulating </a:t>
                      </a:r>
                      <a:r>
                        <a:rPr lang="en-US" sz="1400" b="1" u="none" strike="noStrike" dirty="0" smtClean="0">
                          <a:effectLst/>
                          <a:latin typeface="Candara" pitchFamily="34" charset="0"/>
                          <a:ea typeface="굴림체" panose="020B0609000101010101" pitchFamily="49" charset="-127"/>
                        </a:rPr>
                        <a:t>(</a:t>
                      </a:r>
                      <a:r>
                        <a:rPr lang="en-US" sz="1400" b="1" u="none" strike="noStrike" dirty="0">
                          <a:effectLst/>
                          <a:latin typeface="Candara" pitchFamily="34" charset="0"/>
                          <a:ea typeface="굴림체" panose="020B0609000101010101" pitchFamily="49" charset="-127"/>
                        </a:rPr>
                        <a:t>1,000</a:t>
                      </a:r>
                      <a:r>
                        <a:rPr lang="en-US" sz="1400" b="1" u="none" strike="noStrike" dirty="0" smtClean="0">
                          <a:effectLst/>
                          <a:latin typeface="Candara" pitchFamily="34" charset="0"/>
                          <a:ea typeface="굴림체" panose="020B0609000101010101" pitchFamily="49" charset="-127"/>
                        </a:rPr>
                        <a:t>℃ or higher</a:t>
                      </a:r>
                      <a:r>
                        <a:rPr lang="en-US" altLang="ko-KR" sz="1400" b="1" u="none" strike="noStrike" dirty="0" smtClean="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c hMerge="1">
                  <a:txBody>
                    <a:bodyPr/>
                    <a:lstStyle/>
                    <a:p>
                      <a:pPr latinLnBrk="1"/>
                      <a:endParaRPr lang="ko-KR" altLang="en-US"/>
                    </a:p>
                  </a:txBody>
                  <a:tcPr/>
                </a:tc>
                <a:tc>
                  <a:txBody>
                    <a:bodyPr/>
                    <a:lstStyle/>
                    <a:p>
                      <a:pPr algn="ctr"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hydrogen (H</a:t>
                      </a:r>
                      <a:r>
                        <a:rPr lang="en-US" altLang="ko-KR" sz="1400" b="1" u="none" strike="noStrike" baseline="-25000" dirty="0" smtClean="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solidFill>
                            <a:srgbClr val="FF0000"/>
                          </a:solidFill>
                          <a:effectLst/>
                          <a:latin typeface="Candara" pitchFamily="34" charset="0"/>
                          <a:ea typeface="굴림체" panose="020B0609000101010101" pitchFamily="49" charset="-127"/>
                        </a:rPr>
                        <a:t>acetylene (C</a:t>
                      </a:r>
                      <a:r>
                        <a:rPr lang="en-US" altLang="ko-KR" sz="1400" b="1" u="none" strike="noStrike" baseline="-25000" dirty="0" smtClean="0">
                          <a:solidFill>
                            <a:srgbClr val="FF0000"/>
                          </a:solidFill>
                          <a:effectLst/>
                          <a:latin typeface="Candara" pitchFamily="34" charset="0"/>
                          <a:ea typeface="굴림체" panose="020B0609000101010101" pitchFamily="49" charset="-127"/>
                        </a:rPr>
                        <a:t>2</a:t>
                      </a:r>
                      <a:r>
                        <a:rPr lang="en-US" altLang="ko-KR" sz="1400" b="1" u="none" strike="noStrike" dirty="0" smtClean="0">
                          <a:solidFill>
                            <a:srgbClr val="FF0000"/>
                          </a:solidFill>
                          <a:effectLst/>
                          <a:latin typeface="Candara" pitchFamily="34" charset="0"/>
                          <a:ea typeface="굴림체" panose="020B0609000101010101" pitchFamily="49" charset="-127"/>
                        </a:rPr>
                        <a:t>H</a:t>
                      </a:r>
                      <a:r>
                        <a:rPr lang="en-US" altLang="ko-KR" sz="1400" b="1" u="none" strike="noStrike" baseline="-25000" dirty="0" smtClean="0">
                          <a:solidFill>
                            <a:srgbClr val="FF0000"/>
                          </a:solidFill>
                          <a:effectLst/>
                          <a:latin typeface="Candara" pitchFamily="34" charset="0"/>
                          <a:ea typeface="굴림체" panose="020B0609000101010101" pitchFamily="49" charset="-127"/>
                        </a:rPr>
                        <a:t>2</a:t>
                      </a:r>
                      <a:r>
                        <a:rPr lang="en-US" altLang="ko-KR" sz="1400" b="1" u="none" strike="noStrike" dirty="0">
                          <a:solidFill>
                            <a:srgbClr val="FF0000"/>
                          </a:solidFill>
                          <a:effectLst/>
                          <a:latin typeface="Candara" pitchFamily="34" charset="0"/>
                          <a:ea typeface="굴림체" panose="020B0609000101010101" pitchFamily="49" charset="-127"/>
                        </a:rPr>
                        <a:t>)</a:t>
                      </a:r>
                      <a:r>
                        <a:rPr lang="en-US" altLang="ko-KR" sz="1400" b="1" u="none" strike="noStrike" dirty="0">
                          <a:solidFill>
                            <a:schemeClr val="tx1"/>
                          </a:solidFill>
                          <a:effectLst/>
                          <a:latin typeface="Candara" pitchFamily="34" charset="0"/>
                          <a:ea typeface="굴림체" panose="020B0609000101010101" pitchFamily="49" charset="-127"/>
                        </a:rPr>
                        <a:t>,</a:t>
                      </a:r>
                      <a:r>
                        <a:rPr lang="en-US" altLang="ko-KR" sz="1400" b="1" u="none" strike="noStrike" dirty="0">
                          <a:solidFill>
                            <a:srgbClr val="FF0000"/>
                          </a:solidFill>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ethylene (C</a:t>
                      </a:r>
                      <a:r>
                        <a:rPr lang="en-US" altLang="ko-KR" sz="1400" b="1" u="none" strike="noStrike" baseline="-25000" dirty="0" smtClean="0">
                          <a:effectLst/>
                          <a:latin typeface="Candara" pitchFamily="34" charset="0"/>
                          <a:ea typeface="굴림체" panose="020B0609000101010101" pitchFamily="49" charset="-127"/>
                        </a:rPr>
                        <a:t>2</a:t>
                      </a:r>
                      <a:r>
                        <a:rPr lang="en-US" altLang="ko-KR" sz="1400" b="1" u="none" strike="noStrike" dirty="0" smtClean="0">
                          <a:effectLst/>
                          <a:latin typeface="Candara" pitchFamily="34" charset="0"/>
                          <a:ea typeface="굴림체" panose="020B0609000101010101" pitchFamily="49" charset="-127"/>
                        </a:rPr>
                        <a:t>H</a:t>
                      </a:r>
                      <a:r>
                        <a:rPr lang="en-US" altLang="ko-KR" sz="1400" b="1" u="none" strike="noStrike" baseline="-25000" dirty="0" smtClean="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methane (</a:t>
                      </a:r>
                      <a:r>
                        <a:rPr lang="en-US" altLang="ko-KR" sz="1400" b="1" u="none" strike="noStrike" dirty="0">
                          <a:effectLst/>
                          <a:latin typeface="Candara" pitchFamily="34" charset="0"/>
                          <a:ea typeface="굴림체" panose="020B0609000101010101" pitchFamily="49" charset="-127"/>
                        </a:rPr>
                        <a:t>CH</a:t>
                      </a:r>
                      <a:r>
                        <a:rPr lang="en-US" altLang="ko-KR" sz="1400" b="1" u="none" strike="noStrike" baseline="-25000" dirty="0">
                          <a:effectLst/>
                          <a:latin typeface="Candara" pitchFamily="34" charset="0"/>
                          <a:ea typeface="굴림체" panose="020B0609000101010101" pitchFamily="49" charset="-127"/>
                        </a:rPr>
                        <a:t>4</a:t>
                      </a:r>
                      <a:r>
                        <a:rPr lang="en-US" altLang="ko-KR" sz="1400" b="1" u="none" strike="noStrike" dirty="0">
                          <a:effectLst/>
                          <a:latin typeface="Candara" pitchFamily="34" charset="0"/>
                          <a:ea typeface="굴림체" panose="020B0609000101010101" pitchFamily="49" charset="-127"/>
                        </a:rPr>
                        <a:t>)</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r>
              <a:tr h="342900">
                <a:tc gridSpan="2">
                  <a:txBody>
                    <a:bodyPr/>
                    <a:lstStyle/>
                    <a:p>
                      <a:pPr algn="ctr" rtl="0"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Aging of insulation and/or insulation oil</a:t>
                      </a:r>
                      <a:endParaRPr lang="ko-KR" altLang="en-US"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c hMerge="1">
                  <a:txBody>
                    <a:bodyPr/>
                    <a:lstStyle/>
                    <a:p>
                      <a:pPr latinLnBrk="1"/>
                      <a:endParaRPr lang="ko-KR" altLang="en-US"/>
                    </a:p>
                  </a:txBody>
                  <a:tcPr/>
                </a:tc>
                <a:tc>
                  <a:txBody>
                    <a:bodyPr/>
                    <a:lstStyle/>
                    <a:p>
                      <a:pPr algn="ctr" fontAlgn="ctr"/>
                      <a:r>
                        <a:rPr lang="ko-KR" altLang="en-US"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carbon dioxide (</a:t>
                      </a:r>
                      <a:r>
                        <a:rPr lang="en-US" altLang="ko-KR" sz="1400" b="1" u="none" strike="noStrike" dirty="0">
                          <a:effectLst/>
                          <a:latin typeface="Candara" pitchFamily="34" charset="0"/>
                          <a:ea typeface="굴림체" panose="020B0609000101010101" pitchFamily="49" charset="-127"/>
                        </a:rPr>
                        <a:t>CO</a:t>
                      </a:r>
                      <a:r>
                        <a:rPr lang="en-US" altLang="ko-KR" sz="1400" b="1" u="none" strike="noStrike" baseline="-25000" dirty="0">
                          <a:effectLst/>
                          <a:latin typeface="Candara" pitchFamily="34" charset="0"/>
                          <a:ea typeface="굴림체" panose="020B0609000101010101" pitchFamily="49" charset="-127"/>
                        </a:rPr>
                        <a:t>2</a:t>
                      </a:r>
                      <a:r>
                        <a:rPr lang="en-US" altLang="ko-KR" sz="1400" b="1" u="none" strike="noStrike" dirty="0">
                          <a:effectLst/>
                          <a:latin typeface="Candara" pitchFamily="34" charset="0"/>
                          <a:ea typeface="굴림체" panose="020B0609000101010101" pitchFamily="49" charset="-127"/>
                        </a:rPr>
                        <a:t>), </a:t>
                      </a:r>
                      <a:r>
                        <a:rPr lang="en-US" altLang="ko-KR" sz="1400" b="1" u="none" strike="noStrike" dirty="0" smtClean="0">
                          <a:effectLst/>
                          <a:latin typeface="Candara" pitchFamily="34" charset="0"/>
                          <a:ea typeface="굴림체" panose="020B0609000101010101" pitchFamily="49" charset="-127"/>
                        </a:rPr>
                        <a:t>carbon monoxide (</a:t>
                      </a:r>
                      <a:r>
                        <a:rPr lang="en-US" altLang="ko-KR" sz="1400" b="1" u="none" strike="noStrike" dirty="0">
                          <a:effectLst/>
                          <a:latin typeface="Candara" pitchFamily="34" charset="0"/>
                          <a:ea typeface="굴림체" panose="020B0609000101010101" pitchFamily="49" charset="-127"/>
                        </a:rPr>
                        <a:t>CO)</a:t>
                      </a:r>
                      <a:endParaRPr lang="en-US" altLang="ko-KR" sz="14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r>
            </a:tbl>
          </a:graphicData>
        </a:graphic>
      </p:graphicFrame>
      <p:sp>
        <p:nvSpPr>
          <p:cNvPr id="3" name="타원 2"/>
          <p:cNvSpPr/>
          <p:nvPr/>
        </p:nvSpPr>
        <p:spPr>
          <a:xfrm>
            <a:off x="4953000" y="1524000"/>
            <a:ext cx="2133600" cy="2819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8"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extLst>
      <p:ext uri="{BB962C8B-B14F-4D97-AF65-F5344CB8AC3E}">
        <p14:creationId xmlns:p14="http://schemas.microsoft.com/office/powerpoint/2010/main" xmlns="" val="2856013979"/>
      </p:ext>
    </p:extLst>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a:bodyPr>
          <a:lstStyle/>
          <a:p>
            <a:pPr algn="ctr" eaLnBrk="1" latinLnBrk="1" hangingPunct="1"/>
            <a:r>
              <a:rPr lang="en-US" altLang="ko-KR" sz="4000" b="1" dirty="0" smtClean="0">
                <a:latin typeface="Candara" pitchFamily="34" charset="0"/>
                <a:ea typeface="굴림체" pitchFamily="49" charset="-127"/>
              </a:rPr>
              <a:t>Transformer oil-gas data analysis purposes</a:t>
            </a:r>
            <a:endParaRPr lang="ko-KR" altLang="en-US" sz="4000" b="1" dirty="0">
              <a:latin typeface="Candara" pitchFamily="34" charset="0"/>
              <a:ea typeface="굴림체" pitchFamily="49" charset="-127"/>
            </a:endParaRPr>
          </a:p>
        </p:txBody>
      </p:sp>
      <p:sp>
        <p:nvSpPr>
          <p:cNvPr id="19463" name="직사각형 11"/>
          <p:cNvSpPr>
            <a:spLocks noChangeArrowheads="1"/>
          </p:cNvSpPr>
          <p:nvPr/>
        </p:nvSpPr>
        <p:spPr bwMode="auto">
          <a:xfrm>
            <a:off x="152400" y="1042306"/>
            <a:ext cx="7239000" cy="338554"/>
          </a:xfrm>
          <a:prstGeom prst="rect">
            <a:avLst/>
          </a:prstGeom>
          <a:noFill/>
          <a:ln w="9525">
            <a:noFill/>
            <a:miter lim="800000"/>
            <a:headEnd/>
            <a:tailEnd/>
          </a:ln>
        </p:spPr>
        <p:txBody>
          <a:bodyPr wrap="square">
            <a:spAutoFit/>
          </a:bodyPr>
          <a:lstStyle/>
          <a:p>
            <a:pPr eaLnBrk="1" latinLnBrk="1" hangingPunct="1"/>
            <a:r>
              <a:rPr lang="en-US" altLang="ko-KR" sz="1600" b="1" dirty="0" smtClean="0">
                <a:latin typeface="Candara" pitchFamily="34" charset="0"/>
                <a:ea typeface="굴림체" pitchFamily="49" charset="-127"/>
              </a:rPr>
              <a:t>The gas was analyzed periodically by transformer oil two purposes.</a:t>
            </a:r>
            <a:endParaRPr lang="ko-KR" altLang="en-US" b="1" dirty="0">
              <a:latin typeface="Candara" pitchFamily="34" charset="0"/>
            </a:endParaRPr>
          </a:p>
        </p:txBody>
      </p:sp>
      <p:sp>
        <p:nvSpPr>
          <p:cNvPr id="19561" name="TextBox 24"/>
          <p:cNvSpPr txBox="1">
            <a:spLocks noChangeArrowheads="1"/>
          </p:cNvSpPr>
          <p:nvPr/>
        </p:nvSpPr>
        <p:spPr bwMode="auto">
          <a:xfrm>
            <a:off x="7184575" y="1042306"/>
            <a:ext cx="2859119" cy="338554"/>
          </a:xfrm>
          <a:prstGeom prst="rect">
            <a:avLst/>
          </a:prstGeom>
          <a:noFill/>
          <a:ln w="9525">
            <a:noFill/>
            <a:miter lim="800000"/>
            <a:headEnd/>
            <a:tailEnd/>
          </a:ln>
        </p:spPr>
        <p:txBody>
          <a:bodyPr wrap="square">
            <a:spAutoFit/>
          </a:bodyPr>
          <a:lstStyle/>
          <a:p>
            <a:pPr eaLnBrk="1" latinLnBrk="1" hangingPunct="1"/>
            <a:r>
              <a:rPr lang="en-US" altLang="ko-KR" sz="1600" b="1" dirty="0" smtClean="0">
                <a:latin typeface="Candara" pitchFamily="34" charset="0"/>
                <a:ea typeface="굴림체" pitchFamily="49" charset="-127"/>
              </a:rPr>
              <a:t>KEPCO STANDARD (KOREA)</a:t>
            </a:r>
            <a:endParaRPr lang="ko-KR" altLang="en-US" sz="1600" b="1" dirty="0">
              <a:latin typeface="Candara" pitchFamily="34" charset="0"/>
              <a:ea typeface="굴림체" pitchFamily="49" charset="-127"/>
            </a:endParaRPr>
          </a:p>
        </p:txBody>
      </p:sp>
      <p:graphicFrame>
        <p:nvGraphicFramePr>
          <p:cNvPr id="3" name="표 2"/>
          <p:cNvGraphicFramePr>
            <a:graphicFrameLocks noGrp="1"/>
          </p:cNvGraphicFramePr>
          <p:nvPr>
            <p:extLst>
              <p:ext uri="{D42A27DB-BD31-4B8C-83A1-F6EECF244321}">
                <p14:modId xmlns:p14="http://schemas.microsoft.com/office/powerpoint/2010/main" xmlns="" val="418439642"/>
              </p:ext>
            </p:extLst>
          </p:nvPr>
        </p:nvGraphicFramePr>
        <p:xfrm>
          <a:off x="254035" y="1393110"/>
          <a:ext cx="9401998" cy="1442085"/>
        </p:xfrm>
        <a:graphic>
          <a:graphicData uri="http://schemas.openxmlformats.org/drawingml/2006/table">
            <a:tbl>
              <a:tblPr>
                <a:effectLst/>
                <a:tableStyleId>{5C22544A-7EE6-4342-B048-85BDC9FD1C3A}</a:tableStyleId>
              </a:tblPr>
              <a:tblGrid>
                <a:gridCol w="9401998"/>
              </a:tblGrid>
              <a:tr h="1357322">
                <a:tc>
                  <a:txBody>
                    <a:bodyPr/>
                    <a:lstStyle/>
                    <a:p>
                      <a:pPr algn="l" fontAlgn="ctr"/>
                      <a:r>
                        <a:rPr lang="en-US" altLang="ko-KR" sz="1800" b="1" u="none" strike="noStrike" dirty="0" smtClean="0">
                          <a:effectLst/>
                          <a:latin typeface="Candara" pitchFamily="34" charset="0"/>
                          <a:ea typeface="굴림체" panose="020B0609000101010101" pitchFamily="49" charset="-127"/>
                        </a:rPr>
                        <a:t>1</a:t>
                      </a:r>
                      <a:r>
                        <a:rPr lang="en-US" altLang="ko-KR" sz="2000" b="1" u="none" strike="noStrike" dirty="0" smtClean="0">
                          <a:effectLst/>
                          <a:latin typeface="Candara" pitchFamily="34" charset="0"/>
                          <a:ea typeface="굴림체" panose="020B0609000101010101" pitchFamily="49" charset="-127"/>
                        </a:rPr>
                        <a:t>. </a:t>
                      </a:r>
                      <a:r>
                        <a:rPr lang="en-US" altLang="ko-KR" sz="1600" b="1" u="none" strike="noStrike" dirty="0" smtClean="0">
                          <a:effectLst/>
                          <a:latin typeface="Candara" pitchFamily="34" charset="0"/>
                          <a:ea typeface="굴림체" panose="020B0609000101010101" pitchFamily="49" charset="-127"/>
                        </a:rPr>
                        <a:t>Early detection of more than a transformer inside the objective is to prevent accidents. </a:t>
                      </a:r>
                    </a:p>
                    <a:p>
                      <a:pPr algn="l" fontAlgn="ctr"/>
                      <a:r>
                        <a:rPr lang="en-US" altLang="ko-KR" sz="1600" b="1" u="none" strike="noStrike" dirty="0" smtClean="0">
                          <a:effectLst/>
                          <a:latin typeface="Candara" pitchFamily="34" charset="0"/>
                          <a:ea typeface="굴림체" panose="020B0609000101010101" pitchFamily="49" charset="-127"/>
                        </a:rPr>
                        <a:t>   - The hydrogen gas used here (H2) and acetylene (C2H2) gas as CO2 and hydrocarbon gases are excluded. </a:t>
                      </a:r>
                    </a:p>
                    <a:p>
                      <a:pPr algn="l" fontAlgn="ctr"/>
                      <a:endParaRPr lang="en-US" altLang="ko-KR" sz="1000" b="1" u="none" strike="noStrike" dirty="0" smtClean="0">
                        <a:effectLst/>
                        <a:latin typeface="굴림체" panose="020B0609000101010101" pitchFamily="49" charset="-127"/>
                        <a:ea typeface="굴림체" panose="020B0609000101010101" pitchFamily="49" charset="-127"/>
                      </a:endParaRPr>
                    </a:p>
                    <a:p>
                      <a:pPr algn="l" fontAlgn="ctr"/>
                      <a:r>
                        <a:rPr lang="en-US" altLang="ko-KR" sz="1600" b="1" u="none" strike="noStrike" dirty="0" smtClean="0">
                          <a:effectLst/>
                          <a:latin typeface="Candara" pitchFamily="34" charset="0"/>
                          <a:ea typeface="굴림체" panose="020B0609000101010101" pitchFamily="49" charset="-127"/>
                        </a:rPr>
                        <a:t>2. And diagnosing the degree of deterioration of the insulating material of the transformer in order to    </a:t>
                      </a:r>
                    </a:p>
                    <a:p>
                      <a:pPr algn="l" fontAlgn="ctr"/>
                      <a:r>
                        <a:rPr lang="en-US" altLang="ko-KR" sz="1600" b="1" u="none" strike="noStrike" dirty="0" smtClean="0">
                          <a:effectLst/>
                          <a:latin typeface="Candara" pitchFamily="34" charset="0"/>
                          <a:ea typeface="굴림체" panose="020B0609000101010101" pitchFamily="49" charset="-127"/>
                        </a:rPr>
                        <a:t>    predict the remaining life of in order to determine the appropriate time to replace.</a:t>
                      </a:r>
                    </a:p>
                    <a:p>
                      <a:pPr algn="l" fontAlgn="ctr"/>
                      <a:r>
                        <a:rPr lang="en-US" altLang="ko-KR" sz="1600" b="1" u="none" strike="noStrike" dirty="0" smtClean="0">
                          <a:effectLst/>
                          <a:latin typeface="Candara" pitchFamily="34" charset="0"/>
                          <a:ea typeface="굴림체" panose="020B0609000101010101" pitchFamily="49" charset="-127"/>
                        </a:rPr>
                        <a:t>  - CO2 gas is used here, and CO gas.</a:t>
                      </a:r>
                      <a:endParaRPr lang="ko-KR" altLang="en-US" sz="1600" b="1" i="0" u="none" strike="noStrike" dirty="0">
                        <a:solidFill>
                          <a:srgbClr val="000000"/>
                        </a:solidFill>
                        <a:effectLst/>
                        <a:latin typeface="Candara" pitchFamily="34" charset="0"/>
                        <a:ea typeface="굴림체" panose="020B0609000101010101" pitchFamily="49" charset="-127"/>
                      </a:endParaRPr>
                    </a:p>
                  </a:txBody>
                  <a:tcPr marL="9525" marR="9525" marT="9525" marB="0" anchor="ctr">
                    <a:noFill/>
                  </a:tcPr>
                </a:tc>
              </a:tr>
            </a:tbl>
          </a:graphicData>
        </a:graphic>
      </p:graphicFrame>
      <p:graphicFrame>
        <p:nvGraphicFramePr>
          <p:cNvPr id="14" name="표 13"/>
          <p:cNvGraphicFramePr>
            <a:graphicFrameLocks noGrp="1"/>
          </p:cNvGraphicFramePr>
          <p:nvPr>
            <p:extLst>
              <p:ext uri="{D42A27DB-BD31-4B8C-83A1-F6EECF244321}">
                <p14:modId xmlns:p14="http://schemas.microsoft.com/office/powerpoint/2010/main" xmlns="" val="2460342672"/>
              </p:ext>
            </p:extLst>
          </p:nvPr>
        </p:nvGraphicFramePr>
        <p:xfrm>
          <a:off x="278076" y="2835166"/>
          <a:ext cx="9330081" cy="3534667"/>
        </p:xfrm>
        <a:graphic>
          <a:graphicData uri="http://schemas.openxmlformats.org/drawingml/2006/table">
            <a:tbl>
              <a:tblPr/>
              <a:tblGrid>
                <a:gridCol w="2039392"/>
                <a:gridCol w="1248161"/>
                <a:gridCol w="1246479"/>
                <a:gridCol w="1248163"/>
                <a:gridCol w="1248161"/>
                <a:gridCol w="1246479"/>
                <a:gridCol w="1053246"/>
              </a:tblGrid>
              <a:tr h="177798">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l" defTabSz="914400" rtl="0" eaLnBrk="1" fontAlgn="b"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HY견명조" pitchFamily="18" charset="-127"/>
                        </a:rPr>
                        <a:t>    Verdict</a:t>
                      </a:r>
                      <a:endParaRPr kumimoji="0" lang="ko-KR" altLang="en-US" sz="1400" b="1" i="0" u="none" strike="noStrike" cap="none" normalizeH="0" baseline="0" dirty="0" smtClean="0">
                        <a:ln>
                          <a:noFill/>
                        </a:ln>
                        <a:solidFill>
                          <a:schemeClr val="tx1"/>
                        </a:solidFill>
                        <a:effectLst/>
                        <a:latin typeface="Copperplate Gothic Light" pitchFamily="34" charset="0"/>
                        <a:ea typeface="HY견명조" pitchFamily="18" charset="-127"/>
                      </a:endParaRPr>
                    </a:p>
                  </a:txBody>
                  <a:tcPr marL="0" marR="0" marT="0" marB="0"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12700" cap="flat" cmpd="sng" algn="ctr">
                      <a:solidFill>
                        <a:srgbClr val="CC99FF"/>
                      </a:solidFill>
                      <a:prstDash val="solid"/>
                      <a:round/>
                      <a:headEnd type="none" w="med" len="med"/>
                      <a:tailEnd type="none" w="med" len="med"/>
                    </a:lnT>
                    <a:lnB>
                      <a:noFill/>
                    </a:lnB>
                    <a:lnTlToBr>
                      <a:noFill/>
                    </a:lnTlToBr>
                    <a:lnBlToTr w="12700" cap="flat" cmpd="sng" algn="ctr">
                      <a:noFill/>
                      <a:prstDash val="solid"/>
                      <a:round/>
                      <a:headEnd type="none" w="med" len="med"/>
                      <a:tailEnd type="none" w="med" len="med"/>
                    </a:lnBlToTr>
                    <a:solidFill>
                      <a:srgbClr val="CCFFFF"/>
                    </a:solidFill>
                  </a:tcPr>
                </a:tc>
                <a:tc rowSpan="2"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9900"/>
                          </a:solidFill>
                          <a:effectLst/>
                          <a:latin typeface="Copperplate Gothic Light" pitchFamily="34" charset="0"/>
                          <a:ea typeface="돋움" pitchFamily="34" charset="-127"/>
                        </a:rPr>
                        <a:t>Caution</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12700" cap="flat" cmpd="sng" algn="ctr">
                      <a:solidFill>
                        <a:srgbClr val="CC99FF"/>
                      </a:solidFill>
                      <a:prstDash val="solid"/>
                      <a:round/>
                      <a:headEnd type="none" w="med" len="med"/>
                      <a:tailEnd type="none" w="med" len="med"/>
                    </a:lnT>
                    <a:lnB w="6350" cap="flat" cmpd="sng" algn="ctr">
                      <a:solidFill>
                        <a:srgbClr val="CC99FF"/>
                      </a:solidFill>
                      <a:prstDash val="solid"/>
                      <a:round/>
                      <a:headEnd type="none" w="med" len="med"/>
                      <a:tailEnd type="none" w="med" len="med"/>
                    </a:lnB>
                    <a:lnTlToBr>
                      <a:noFill/>
                    </a:lnTlToBr>
                    <a:lnBlToTr>
                      <a:noFill/>
                    </a:lnBlToTr>
                    <a:solidFill>
                      <a:srgbClr val="CCFFFF"/>
                    </a:solidFill>
                  </a:tcPr>
                </a:tc>
                <a:tc rowSpan="2" hMerge="1">
                  <a:txBody>
                    <a:bodyPr/>
                    <a:lstStyle/>
                    <a:p>
                      <a:endParaRPr lang="en-US"/>
                    </a:p>
                  </a:txBody>
                  <a:tcPr/>
                </a:tc>
                <a:tc rowSpan="2"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돋움" pitchFamily="34" charset="-127"/>
                        </a:rPr>
                        <a:t>Abnormal</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12700" cap="flat" cmpd="sng" algn="ctr">
                      <a:solidFill>
                        <a:srgbClr val="CC99FF"/>
                      </a:solidFill>
                      <a:prstDash val="solid"/>
                      <a:round/>
                      <a:headEnd type="none" w="med" len="med"/>
                      <a:tailEnd type="none" w="med" len="med"/>
                    </a:lnT>
                    <a:lnB w="6350" cap="flat" cmpd="sng" algn="ctr">
                      <a:solidFill>
                        <a:srgbClr val="CC99FF"/>
                      </a:solidFill>
                      <a:prstDash val="solid"/>
                      <a:round/>
                      <a:headEnd type="none" w="med" len="med"/>
                      <a:tailEnd type="none" w="med" len="med"/>
                    </a:lnB>
                    <a:lnTlToBr>
                      <a:noFill/>
                    </a:lnTlToBr>
                    <a:lnBlToTr>
                      <a:noFill/>
                    </a:lnBlToTr>
                    <a:solidFill>
                      <a:srgbClr val="CCFFFF"/>
                    </a:solidFill>
                  </a:tcPr>
                </a:tc>
                <a:tc rowSpan="2" hMerge="1">
                  <a:txBody>
                    <a:bodyPr/>
                    <a:lstStyle/>
                    <a:p>
                      <a:endParaRPr lang="en-US"/>
                    </a:p>
                  </a:txBody>
                  <a:tcPr/>
                </a:tc>
                <a:tc rowSpan="2"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FF0000"/>
                          </a:solidFill>
                          <a:effectLst/>
                          <a:latin typeface="Copperplate Gothic Light" pitchFamily="34" charset="0"/>
                          <a:ea typeface="돋움" pitchFamily="34" charset="-127"/>
                        </a:rPr>
                        <a:t>Danger</a:t>
                      </a:r>
                    </a:p>
                  </a:txBody>
                  <a:tcPr marL="0" marR="0" marT="0"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w="12700" cap="flat" cmpd="sng" algn="ctr">
                      <a:solidFill>
                        <a:srgbClr val="CC99FF"/>
                      </a:solidFill>
                      <a:prstDash val="solid"/>
                      <a:round/>
                      <a:headEnd type="none" w="med" len="med"/>
                      <a:tailEnd type="none" w="med" len="med"/>
                    </a:lnT>
                    <a:lnB w="6350" cap="flat" cmpd="sng" algn="ctr">
                      <a:solidFill>
                        <a:srgbClr val="CC99FF"/>
                      </a:solidFill>
                      <a:prstDash val="solid"/>
                      <a:round/>
                      <a:headEnd type="none" w="med" len="med"/>
                      <a:tailEnd type="none" w="med" len="med"/>
                    </a:lnB>
                    <a:lnTlToBr>
                      <a:noFill/>
                    </a:lnTlToBr>
                    <a:lnBlToTr>
                      <a:noFill/>
                    </a:lnBlToTr>
                    <a:solidFill>
                      <a:srgbClr val="CCFFFF"/>
                    </a:solidFill>
                  </a:tcPr>
                </a:tc>
                <a:tc rowSpan="2" hMerge="1">
                  <a:txBody>
                    <a:bodyPr/>
                    <a:lstStyle/>
                    <a:p>
                      <a:endParaRPr lang="en-US"/>
                    </a:p>
                  </a:txBody>
                  <a:tcPr/>
                </a:tc>
              </a:tr>
              <a:tr h="250927">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r" defTabSz="914400" rtl="0" eaLnBrk="1" fontAlgn="t"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chemeClr val="tx1"/>
                          </a:solidFill>
                          <a:effectLst/>
                          <a:latin typeface="Copperplate Gothic Light" pitchFamily="34" charset="0"/>
                          <a:ea typeface="HY견명조" pitchFamily="18" charset="-127"/>
                        </a:rPr>
                        <a:t>    </a:t>
                      </a:r>
                      <a:r>
                        <a:rPr kumimoji="0" lang="en-US" altLang="ko-KR" sz="1200" b="1" i="0" u="none" strike="noStrike" cap="none" normalizeH="0" baseline="0" dirty="0" smtClean="0">
                          <a:ln>
                            <a:noFill/>
                          </a:ln>
                          <a:solidFill>
                            <a:schemeClr val="tx1"/>
                          </a:solidFill>
                          <a:effectLst/>
                          <a:latin typeface="Copperplate Gothic Light" pitchFamily="34" charset="0"/>
                          <a:ea typeface="HY견명조" pitchFamily="18" charset="-127"/>
                        </a:rPr>
                        <a:t>Voltage (</a:t>
                      </a: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kV)</a:t>
                      </a:r>
                    </a:p>
                  </a:txBody>
                  <a:tcPr marL="0" marR="0" marT="0" marB="0"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w="12700" cap="flat" cmpd="sng" algn="ctr">
                      <a:noFill/>
                      <a:prstDash val="solid"/>
                      <a:round/>
                      <a:headEnd type="none" w="med" len="med"/>
                      <a:tailEnd type="none" w="med" len="med"/>
                    </a:lnBlToTr>
                    <a:solidFill>
                      <a:srgbClr val="CCFFFF"/>
                    </a:solidFill>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r>
              <a:tr h="355595">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l" defTabSz="914400" rtl="0" eaLnBrk="1" fontAlgn="base"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chemeClr val="tx1"/>
                          </a:solidFill>
                          <a:effectLst/>
                          <a:latin typeface="Copperplate Gothic Light" pitchFamily="34" charset="0"/>
                          <a:ea typeface="HY견명조" pitchFamily="18" charset="-127"/>
                        </a:rPr>
                        <a:t>                </a:t>
                      </a:r>
                      <a:r>
                        <a:rPr kumimoji="0" lang="en-US" altLang="ko-KR" sz="1200" b="1" i="0" u="none" strike="noStrike" cap="none" normalizeH="0" baseline="0" dirty="0" smtClean="0">
                          <a:ln>
                            <a:noFill/>
                          </a:ln>
                          <a:solidFill>
                            <a:schemeClr val="tx1"/>
                          </a:solidFill>
                          <a:effectLst/>
                          <a:latin typeface="Copperplate Gothic Light" pitchFamily="34" charset="0"/>
                          <a:ea typeface="HY견명조" pitchFamily="18" charset="-127"/>
                        </a:rPr>
                        <a:t>Item</a:t>
                      </a:r>
                    </a:p>
                    <a:p>
                      <a:pPr marL="0" marR="0" lvl="0" indent="0" algn="l" defTabSz="914400" rtl="0" eaLnBrk="1" fontAlgn="base" latinLnBrk="1" hangingPunct="1">
                        <a:lnSpc>
                          <a:spcPct val="100000"/>
                        </a:lnSpc>
                        <a:spcBef>
                          <a:spcPct val="0"/>
                        </a:spcBef>
                        <a:spcAft>
                          <a:spcPct val="0"/>
                        </a:spcAft>
                        <a:buClrTx/>
                        <a:buSzTx/>
                        <a:buFontTx/>
                        <a:buNone/>
                        <a:tabLst/>
                      </a:pPr>
                      <a:endParaRPr kumimoji="0" lang="ko-KR" altLang="en-US" sz="1200" b="1" i="0" u="none" strike="noStrike" cap="none" normalizeH="0" baseline="0" dirty="0" smtClean="0">
                        <a:ln>
                          <a:noFill/>
                        </a:ln>
                        <a:solidFill>
                          <a:schemeClr val="tx1"/>
                        </a:solidFill>
                        <a:effectLst/>
                        <a:latin typeface="Copperplate Gothic Light" pitchFamily="34" charset="0"/>
                        <a:ea typeface="HY견명조" pitchFamily="18" charset="-127"/>
                      </a:endParaRPr>
                    </a:p>
                  </a:txBody>
                  <a:tcPr marL="0" marR="0" marT="0" marB="0" anchor="b"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rgbClr val="CC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&lt; 200 kV</a:t>
                      </a:r>
                      <a:endParaRPr kumimoji="0" lang="ko-KR" altLang="en-US" sz="1100" b="1" i="0" u="none" strike="noStrike" cap="none" normalizeH="0" baseline="0" dirty="0" smtClean="0">
                        <a:ln>
                          <a:noFill/>
                        </a:ln>
                        <a:solidFill>
                          <a:srgbClr val="0099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rgbClr val="CC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&gt; 345 kV </a:t>
                      </a:r>
                      <a:endParaRPr kumimoji="0" lang="ko-KR" altLang="en-US" sz="1100" b="1" i="0" u="none" strike="noStrike" cap="none" normalizeH="0" baseline="0" dirty="0" smtClean="0">
                        <a:ln>
                          <a:noFill/>
                        </a:ln>
                        <a:solidFill>
                          <a:srgbClr val="0099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rgbClr val="CC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&lt; 200 kV</a:t>
                      </a:r>
                      <a:endParaRPr kumimoji="0" lang="ko-KR" altLang="en-US" sz="1100" b="1" i="0" u="none" strike="noStrike" cap="none" normalizeH="0" baseline="0" dirty="0" smtClean="0">
                        <a:ln>
                          <a:noFill/>
                        </a:ln>
                        <a:solidFill>
                          <a:srgbClr val="0070C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rgbClr val="CC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&gt; 345 kV</a:t>
                      </a:r>
                      <a:endParaRPr kumimoji="0" lang="ko-KR" altLang="en-US" sz="1100" b="1" i="0" u="none" strike="noStrike" cap="none" normalizeH="0" baseline="0" dirty="0" smtClean="0">
                        <a:ln>
                          <a:noFill/>
                        </a:ln>
                        <a:solidFill>
                          <a:srgbClr val="0070C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rgbClr val="CC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FF0000"/>
                          </a:solidFill>
                          <a:effectLst/>
                          <a:latin typeface="Copperplate Gothic Light" pitchFamily="34" charset="0"/>
                          <a:ea typeface="HY견명조" pitchFamily="18" charset="-127"/>
                        </a:rPr>
                        <a:t>&lt; 200 kV</a:t>
                      </a:r>
                      <a:endPar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rgbClr val="CC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FF0000"/>
                          </a:solidFill>
                          <a:effectLst/>
                          <a:latin typeface="Copperplate Gothic Light" pitchFamily="34" charset="0"/>
                          <a:ea typeface="HY견명조" pitchFamily="18" charset="-127"/>
                        </a:rPr>
                        <a:t>&gt; 345 kV</a:t>
                      </a:r>
                      <a:endPar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w="635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rgbClr val="CCFFFF"/>
                    </a:solidFill>
                  </a:tcPr>
                </a:tc>
              </a:tr>
              <a:tr h="177798">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H</a:t>
                      </a:r>
                      <a:r>
                        <a:rPr kumimoji="0" lang="en-US" altLang="ko-KR" sz="1200" b="1" i="0" u="none" strike="noStrike" cap="none" normalizeH="0" baseline="-25000" dirty="0" smtClean="0">
                          <a:ln>
                            <a:noFill/>
                          </a:ln>
                          <a:solidFill>
                            <a:schemeClr val="tx1"/>
                          </a:solidFill>
                          <a:effectLst/>
                          <a:latin typeface="Copperplate Gothic Light" pitchFamily="34" charset="0"/>
                          <a:ea typeface="돋움" pitchFamily="34" charset="-127"/>
                        </a:rPr>
                        <a:t>2</a:t>
                      </a:r>
                      <a:endPar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endParaRPr>
                    </a:p>
                  </a:txBody>
                  <a:tcPr marL="0" marR="0" marT="0"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25400" cap="flat" cmpd="dbl" algn="ctr">
                      <a:solidFill>
                        <a:srgbClr val="CC99FF"/>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solidFill>
                      <a:srgbClr val="66FFFF"/>
                    </a:solidFill>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400~800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25400" cap="flat" cmpd="dbl" algn="ctr">
                      <a:solidFill>
                        <a:srgbClr val="CC99FF"/>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801~1,200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25400" cap="flat" cmpd="dbl" algn="ctr">
                      <a:solidFill>
                        <a:srgbClr val="CC99FF"/>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l" defTabSz="914400" rtl="0" eaLnBrk="1" fontAlgn="ctr" latinLnBrk="1" hangingPunct="1">
                        <a:lnSpc>
                          <a:spcPct val="100000"/>
                        </a:lnSpc>
                        <a:spcBef>
                          <a:spcPct val="0"/>
                        </a:spcBef>
                        <a:spcAft>
                          <a:spcPct val="0"/>
                        </a:spcAft>
                        <a:buClrTx/>
                        <a:buSzTx/>
                        <a:buFontTx/>
                        <a:buNone/>
                        <a:tabLst/>
                      </a:pPr>
                      <a:endParaRPr kumimoji="0" lang="ko-KR" altLang="en-US" sz="1100" b="1" i="0" u="none" strike="noStrike" cap="none" normalizeH="0" baseline="0" smtClean="0">
                        <a:ln>
                          <a:noFill/>
                        </a:ln>
                        <a:solidFill>
                          <a:srgbClr val="FF00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a:noFill/>
                    </a:lnR>
                    <a:lnT w="25400" cap="flat" cmpd="dbl" algn="ctr">
                      <a:solidFill>
                        <a:srgbClr val="CC99FF"/>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l"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rPr>
                        <a:t>　</a:t>
                      </a:r>
                    </a:p>
                  </a:txBody>
                  <a:tcPr marL="0" marR="0" marT="0" marB="0" anchor="ctr" horzOverflow="overflow">
                    <a:lnL>
                      <a:noFill/>
                    </a:lnL>
                    <a:lnR w="12700" cap="flat" cmpd="sng" algn="ctr">
                      <a:solidFill>
                        <a:srgbClr val="CC99FF"/>
                      </a:solidFill>
                      <a:prstDash val="solid"/>
                      <a:round/>
                      <a:headEnd type="none" w="med" len="med"/>
                      <a:tailEnd type="none" w="med" len="med"/>
                    </a:lnR>
                    <a:lnT w="25400" cap="flat" cmpd="dbl" algn="ctr">
                      <a:solidFill>
                        <a:srgbClr val="CC99FF"/>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r>
              <a:tr h="230017">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C</a:t>
                      </a:r>
                      <a:r>
                        <a:rPr kumimoji="0" lang="en-US" altLang="ko-KR" sz="1200" b="1" i="0" u="none" strike="noStrike" cap="none" normalizeH="0" baseline="-25000" dirty="0" smtClean="0">
                          <a:ln>
                            <a:noFill/>
                          </a:ln>
                          <a:solidFill>
                            <a:schemeClr val="tx1"/>
                          </a:solidFill>
                          <a:effectLst/>
                          <a:latin typeface="Copperplate Gothic Light" pitchFamily="34" charset="0"/>
                          <a:ea typeface="돋움" pitchFamily="34" charset="-127"/>
                        </a:rPr>
                        <a:t>2</a:t>
                      </a: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H</a:t>
                      </a:r>
                      <a:r>
                        <a:rPr kumimoji="0" lang="en-US" altLang="ko-KR" sz="1200" b="1" i="0" u="none" strike="noStrike" cap="none" normalizeH="0" baseline="-25000" dirty="0" smtClean="0">
                          <a:ln>
                            <a:noFill/>
                          </a:ln>
                          <a:solidFill>
                            <a:schemeClr val="tx1"/>
                          </a:solidFill>
                          <a:effectLst/>
                          <a:latin typeface="Copperplate Gothic Light" pitchFamily="34" charset="0"/>
                          <a:ea typeface="돋움" pitchFamily="34" charset="-127"/>
                        </a:rPr>
                        <a:t>2</a:t>
                      </a:r>
                      <a:endPar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endParaRPr>
                    </a:p>
                  </a:txBody>
                  <a:tcPr marL="0" marR="0" marT="0"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solidFill>
                      <a:srgbClr val="66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25~80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20~60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81~100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61~80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FF0000"/>
                          </a:solidFill>
                          <a:effectLst/>
                          <a:latin typeface="Copperplate Gothic Light" pitchFamily="34" charset="0"/>
                          <a:ea typeface="HY견명조" pitchFamily="18" charset="-127"/>
                        </a:rPr>
                        <a:t>&gt; 150</a:t>
                      </a:r>
                      <a:endPar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FF0000"/>
                          </a:solidFill>
                          <a:effectLst/>
                          <a:latin typeface="Copperplate Gothic Light" pitchFamily="34" charset="0"/>
                          <a:ea typeface="HY견명조" pitchFamily="18" charset="-127"/>
                        </a:rPr>
                        <a:t>&gt; 120</a:t>
                      </a:r>
                      <a:endPar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r>
              <a:tr h="230017">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CO</a:t>
                      </a:r>
                    </a:p>
                  </a:txBody>
                  <a:tcPr marL="0" marR="0" marT="0"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solidFill>
                      <a:srgbClr val="66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400~700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350~600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701~1,000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601~800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smtClean="0">
                          <a:ln>
                            <a:noFill/>
                          </a:ln>
                          <a:solidFill>
                            <a:srgbClr val="FF0000"/>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rPr>
                        <a:t>　</a:t>
                      </a:r>
                    </a:p>
                  </a:txBody>
                  <a:tcPr marL="0" marR="0" marT="0" marB="0" anchor="ctr" horzOverflow="overflow">
                    <a:lnL>
                      <a:noFill/>
                    </a:lnL>
                    <a:lnR w="1270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r>
              <a:tr h="230017">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C</a:t>
                      </a:r>
                      <a:r>
                        <a:rPr kumimoji="0" lang="en-US" altLang="ko-KR" sz="1200" b="1" i="0" u="none" strike="noStrike" cap="none" normalizeH="0" baseline="-25000" dirty="0" smtClean="0">
                          <a:ln>
                            <a:noFill/>
                          </a:ln>
                          <a:solidFill>
                            <a:schemeClr val="tx1"/>
                          </a:solidFill>
                          <a:effectLst/>
                          <a:latin typeface="Copperplate Gothic Light" pitchFamily="34" charset="0"/>
                          <a:ea typeface="돋움" pitchFamily="34" charset="-127"/>
                        </a:rPr>
                        <a:t>2</a:t>
                      </a: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H</a:t>
                      </a:r>
                      <a:r>
                        <a:rPr kumimoji="0" lang="en-US" altLang="ko-KR" sz="1200" b="1" i="0" u="none" strike="noStrike" cap="none" normalizeH="0" baseline="-25000" dirty="0" smtClean="0">
                          <a:ln>
                            <a:noFill/>
                          </a:ln>
                          <a:solidFill>
                            <a:schemeClr val="tx1"/>
                          </a:solidFill>
                          <a:effectLst/>
                          <a:latin typeface="Copperplate Gothic Light" pitchFamily="34" charset="0"/>
                          <a:ea typeface="돋움" pitchFamily="34" charset="-127"/>
                        </a:rPr>
                        <a:t>4</a:t>
                      </a:r>
                      <a:endPar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endParaRPr>
                    </a:p>
                  </a:txBody>
                  <a:tcPr marL="0" marR="0" marT="0"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solidFill>
                      <a:srgbClr val="66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300~750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rgbClr val="009900"/>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751~1,000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rgbClr val="0070C0"/>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chemeClr val="tx1"/>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chemeClr val="tx1"/>
                          </a:solidFill>
                          <a:effectLst/>
                          <a:latin typeface="Copperplate Gothic Light" pitchFamily="34" charset="0"/>
                          <a:ea typeface="HY견명조" pitchFamily="18" charset="-127"/>
                        </a:rPr>
                        <a:t>　</a:t>
                      </a:r>
                    </a:p>
                  </a:txBody>
                  <a:tcPr marL="0" marR="0" marT="0" marB="0" anchor="ctr" horzOverflow="overflow">
                    <a:lnL>
                      <a:noFill/>
                    </a:lnL>
                    <a:lnR w="1270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r>
              <a:tr h="230017">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CH</a:t>
                      </a:r>
                      <a:r>
                        <a:rPr kumimoji="0" lang="en-US" altLang="ko-KR" sz="1200" b="1" i="0" u="none" strike="noStrike" cap="none" normalizeH="0" baseline="-25000" dirty="0" smtClean="0">
                          <a:ln>
                            <a:noFill/>
                          </a:ln>
                          <a:solidFill>
                            <a:schemeClr val="tx1"/>
                          </a:solidFill>
                          <a:effectLst/>
                          <a:latin typeface="Copperplate Gothic Light" pitchFamily="34" charset="0"/>
                          <a:ea typeface="돋움" pitchFamily="34" charset="-127"/>
                        </a:rPr>
                        <a:t>4</a:t>
                      </a:r>
                      <a:endPar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endParaRPr>
                    </a:p>
                  </a:txBody>
                  <a:tcPr marL="0" marR="0" marT="0"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solidFill>
                      <a:srgbClr val="66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250~750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rgbClr val="009900"/>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751~1,000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rgbClr val="0070C0"/>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smtClean="0">
                          <a:ln>
                            <a:noFill/>
                          </a:ln>
                          <a:solidFill>
                            <a:schemeClr val="tx1"/>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smtClean="0">
                          <a:ln>
                            <a:noFill/>
                          </a:ln>
                          <a:solidFill>
                            <a:schemeClr val="tx1"/>
                          </a:solidFill>
                          <a:effectLst/>
                          <a:latin typeface="Copperplate Gothic Light" pitchFamily="34" charset="0"/>
                          <a:ea typeface="HY견명조" pitchFamily="18" charset="-127"/>
                        </a:rPr>
                        <a:t>　</a:t>
                      </a:r>
                    </a:p>
                  </a:txBody>
                  <a:tcPr marL="0" marR="0" marT="0" marB="0" anchor="ctr" horzOverflow="overflow">
                    <a:lnL>
                      <a:noFill/>
                    </a:lnL>
                    <a:lnR w="1270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r>
              <a:tr h="230017">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C</a:t>
                      </a:r>
                      <a:r>
                        <a:rPr kumimoji="0" lang="en-US" altLang="ko-KR" sz="1200" b="1" i="0" u="none" strike="noStrike" cap="none" normalizeH="0" baseline="-25000" dirty="0" smtClean="0">
                          <a:ln>
                            <a:noFill/>
                          </a:ln>
                          <a:solidFill>
                            <a:schemeClr val="tx1"/>
                          </a:solidFill>
                          <a:effectLst/>
                          <a:latin typeface="Copperplate Gothic Light" pitchFamily="34" charset="0"/>
                          <a:ea typeface="돋움" pitchFamily="34" charset="-127"/>
                        </a:rPr>
                        <a:t>2</a:t>
                      </a: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H</a:t>
                      </a:r>
                      <a:r>
                        <a:rPr kumimoji="0" lang="en-US" altLang="ko-KR" sz="1200" b="1" i="0" u="none" strike="noStrike" cap="none" normalizeH="0" baseline="-25000" dirty="0" smtClean="0">
                          <a:ln>
                            <a:noFill/>
                          </a:ln>
                          <a:solidFill>
                            <a:schemeClr val="tx1"/>
                          </a:solidFill>
                          <a:effectLst/>
                          <a:latin typeface="Copperplate Gothic Light" pitchFamily="34" charset="0"/>
                          <a:ea typeface="돋움" pitchFamily="34" charset="-127"/>
                        </a:rPr>
                        <a:t>6</a:t>
                      </a:r>
                      <a:endPar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endParaRPr>
                    </a:p>
                  </a:txBody>
                  <a:tcPr marL="0" marR="0" marT="0"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solidFill>
                      <a:srgbClr val="66FFFF"/>
                    </a:solid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smtClean="0">
                          <a:ln>
                            <a:noFill/>
                          </a:ln>
                          <a:solidFill>
                            <a:srgbClr val="009900"/>
                          </a:solidFill>
                          <a:effectLst/>
                          <a:latin typeface="Copperplate Gothic Light" pitchFamily="34" charset="0"/>
                          <a:ea typeface="HY견명조" pitchFamily="18" charset="-127"/>
                        </a:rPr>
                        <a:t>250~750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rgbClr val="009900"/>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751~1,000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rgbClr val="0070C0"/>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smtClean="0">
                          <a:ln>
                            <a:noFill/>
                          </a:ln>
                          <a:solidFill>
                            <a:schemeClr val="tx1"/>
                          </a:solidFill>
                          <a:effectLst/>
                          <a:latin typeface="Copperplate Gothic Light" pitchFamily="34" charset="0"/>
                          <a:ea typeface="HY견명조" pitchFamily="18" charset="-127"/>
                        </a:rPr>
                        <a:t>　</a:t>
                      </a:r>
                    </a:p>
                  </a:txBody>
                  <a:tcPr marL="0" marR="0" marT="0" marB="0" anchor="ctr" horzOverflow="overflow">
                    <a:lnL w="6350" cap="flat" cmpd="sng" algn="ctr">
                      <a:solidFill>
                        <a:srgbClr val="CC99FF"/>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smtClean="0">
                          <a:ln>
                            <a:noFill/>
                          </a:ln>
                          <a:solidFill>
                            <a:schemeClr val="tx1"/>
                          </a:solidFill>
                          <a:effectLst/>
                          <a:latin typeface="Copperplate Gothic Light" pitchFamily="34" charset="0"/>
                          <a:ea typeface="HY견명조" pitchFamily="18" charset="-127"/>
                        </a:rPr>
                        <a:t>　</a:t>
                      </a:r>
                    </a:p>
                  </a:txBody>
                  <a:tcPr marL="0" marR="0" marT="0" marB="0" anchor="ctr" horzOverflow="overflow">
                    <a:lnL>
                      <a:noFill/>
                    </a:lnL>
                    <a:lnR w="1270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r>
              <a:tr h="554190">
                <a:tc>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Total Combustible</a:t>
                      </a:r>
                    </a:p>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Gas  (TCG)</a:t>
                      </a:r>
                    </a:p>
                  </a:txBody>
                  <a:tcPr marL="0" marR="0" marT="0"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solidFill>
                      <a:srgbClr val="66FFFF"/>
                    </a:solidFill>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1,000~2,500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2,500 ~ 4,000</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FF0000"/>
                          </a:solidFill>
                          <a:effectLst/>
                          <a:latin typeface="Copperplate Gothic Light" pitchFamily="34" charset="0"/>
                          <a:ea typeface="HY견명조" pitchFamily="18" charset="-127"/>
                        </a:rPr>
                        <a:t>&gt; 4,000</a:t>
                      </a:r>
                      <a:endPar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r>
              <a:tr h="345025">
                <a:tc row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돋움" pitchFamily="34" charset="-127"/>
                        </a:rPr>
                        <a:t>TCG </a:t>
                      </a:r>
                      <a:r>
                        <a:rPr kumimoji="0" lang="en-US" altLang="ko-KR" sz="1200" b="1" i="0" u="none" strike="noStrike" cap="none" normalizeH="0" baseline="0" dirty="0" err="1" smtClean="0">
                          <a:ln>
                            <a:noFill/>
                          </a:ln>
                          <a:solidFill>
                            <a:schemeClr val="tx1"/>
                          </a:solidFill>
                          <a:effectLst/>
                          <a:latin typeface="Copperplate Gothic Light" pitchFamily="34" charset="0"/>
                          <a:ea typeface="HY견명조" pitchFamily="18" charset="-127"/>
                        </a:rPr>
                        <a:t>Gro</a:t>
                      </a:r>
                      <a:endParaRPr kumimoji="0" lang="ko-KR" altLang="en-US" sz="1200" b="1" i="0" u="none" strike="noStrike" cap="none" normalizeH="0" baseline="0" dirty="0" smtClean="0">
                        <a:ln>
                          <a:noFill/>
                        </a:ln>
                        <a:solidFill>
                          <a:schemeClr val="tx1"/>
                        </a:solidFill>
                        <a:effectLst/>
                        <a:latin typeface="Copperplate Gothic Light" pitchFamily="34" charset="0"/>
                        <a:ea typeface="HY견명조" pitchFamily="18" charset="-127"/>
                      </a:endParaRPr>
                    </a:p>
                  </a:txBody>
                  <a:tcPr marL="0" marR="0" marT="0"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solidFill>
                      <a:srgbClr val="66FFFF"/>
                    </a:solidFill>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Stable</a:t>
                      </a:r>
                      <a:endParaRPr kumimoji="0" lang="ko-KR" altLang="en-US" sz="1100" b="1" i="0" u="none" strike="noStrike" cap="none" normalizeH="0" baseline="0" dirty="0" smtClean="0">
                        <a:ln>
                          <a:noFill/>
                        </a:ln>
                        <a:solidFill>
                          <a:srgbClr val="0099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Initial Alert</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FF0000"/>
                          </a:solidFill>
                          <a:effectLst/>
                          <a:latin typeface="Copperplate Gothic Light" pitchFamily="34" charset="0"/>
                          <a:ea typeface="HY견명조" pitchFamily="18" charset="-127"/>
                        </a:rPr>
                        <a:t>High Alert/Immediate Action</a:t>
                      </a:r>
                    </a:p>
                  </a:txBody>
                  <a:tcPr marL="0" marR="0" marT="0"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lnTlToBr>
                      <a:noFill/>
                    </a:lnTlToBr>
                    <a:lnBlToTr>
                      <a:noFill/>
                    </a:lnBlToTr>
                    <a:noFill/>
                  </a:tcPr>
                </a:tc>
                <a:tc hMerge="1">
                  <a:txBody>
                    <a:bodyPr/>
                    <a:lstStyle/>
                    <a:p>
                      <a:endParaRPr lang="en-US"/>
                    </a:p>
                  </a:txBody>
                  <a:tcPr/>
                </a:tc>
              </a:tr>
              <a:tr h="162981">
                <a:tc v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&gt; 200 / month</a:t>
                      </a:r>
                      <a:endParaRPr kumimoji="0" lang="ko-KR" altLang="en-US" sz="1100" b="1" i="0" u="none" strike="noStrike" cap="none" normalizeH="0" baseline="0" dirty="0" smtClean="0">
                        <a:ln>
                          <a:noFill/>
                        </a:ln>
                        <a:solidFill>
                          <a:srgbClr val="0099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&gt; 200 / month,</a:t>
                      </a:r>
                      <a:endParaRPr kumimoji="0" lang="ko-KR" altLang="en-US" sz="1100" b="1" i="0" u="none" strike="noStrike" cap="none" normalizeH="0" baseline="0" dirty="0" smtClean="0">
                        <a:ln>
                          <a:noFill/>
                        </a:ln>
                        <a:solidFill>
                          <a:srgbClr val="0070C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FF0000"/>
                          </a:solidFill>
                          <a:effectLst/>
                          <a:latin typeface="Copperplate Gothic Light" pitchFamily="34" charset="0"/>
                          <a:ea typeface="HY견명조" pitchFamily="18" charset="-127"/>
                        </a:rPr>
                        <a:t>&gt; 300 / month</a:t>
                      </a:r>
                      <a:endPar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r>
              <a:tr h="162981">
                <a:tc row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pperplate Gothic Light" pitchFamily="34" charset="0"/>
                          <a:ea typeface="HY견명조" pitchFamily="18" charset="-127"/>
                        </a:rPr>
                        <a:t>Corrective Actions</a:t>
                      </a:r>
                      <a:endParaRPr kumimoji="0" lang="ko-KR" altLang="en-US" sz="1200" b="1" i="0" u="none" strike="noStrike" cap="none" normalizeH="0" baseline="0" dirty="0" smtClean="0">
                        <a:ln>
                          <a:noFill/>
                        </a:ln>
                        <a:solidFill>
                          <a:schemeClr val="tx1"/>
                        </a:solidFill>
                        <a:effectLst/>
                        <a:latin typeface="Copperplate Gothic Light" pitchFamily="34" charset="0"/>
                        <a:ea typeface="HY견명조" pitchFamily="18" charset="-127"/>
                      </a:endParaRPr>
                    </a:p>
                  </a:txBody>
                  <a:tcPr marL="0" marR="0" marT="0"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solidFill>
                      <a:srgbClr val="66FFFF"/>
                    </a:solidFill>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endParaRPr kumimoji="0" lang="ko-KR" altLang="en-US" sz="1100" b="1" i="0" u="none" strike="noStrike" cap="none" normalizeH="0" baseline="0" dirty="0" smtClean="0">
                        <a:ln>
                          <a:noFill/>
                        </a:ln>
                        <a:solidFill>
                          <a:srgbClr val="0099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endParaRPr kumimoji="0" lang="ko-KR" altLang="en-US" sz="1100" b="1" i="0" u="none" strike="noStrike" cap="none" normalizeH="0" baseline="0" dirty="0" smtClean="0">
                        <a:ln>
                          <a:noFill/>
                        </a:ln>
                        <a:solidFill>
                          <a:srgbClr val="0070C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endPar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lnTlToBr>
                      <a:noFill/>
                    </a:lnTlToBr>
                    <a:lnBlToTr>
                      <a:noFill/>
                    </a:lnBlToTr>
                    <a:noFill/>
                  </a:tcPr>
                </a:tc>
                <a:tc hMerge="1">
                  <a:txBody>
                    <a:bodyPr/>
                    <a:lstStyle/>
                    <a:p>
                      <a:endParaRPr lang="en-US"/>
                    </a:p>
                  </a:txBody>
                  <a:tcPr/>
                </a:tc>
              </a:tr>
              <a:tr h="129660">
                <a:tc v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9900"/>
                          </a:solidFill>
                          <a:effectLst/>
                          <a:latin typeface="Copperplate Gothic Light" pitchFamily="34" charset="0"/>
                          <a:ea typeface="HY견명조" pitchFamily="18" charset="-127"/>
                        </a:rPr>
                        <a:t>Quarterly Monitoring</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70C0"/>
                          </a:solidFill>
                          <a:effectLst/>
                          <a:latin typeface="Copperplate Gothic Light" pitchFamily="34" charset="0"/>
                          <a:ea typeface="HY견명조" pitchFamily="18" charset="-127"/>
                        </a:rPr>
                        <a:t>monthly. Monitoring</a:t>
                      </a:r>
                    </a:p>
                  </a:txBody>
                  <a:tcPr marL="0" marR="0" marT="0"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gridSpan="2">
                  <a:txBody>
                    <a:bodyPr/>
                    <a:lstStyle>
                      <a:lvl1pPr marL="0" algn="l" rtl="0" eaLnBrk="1" latinLnBrk="1" hangingPunct="1">
                        <a:defRPr kumimoji="0" kern="1200">
                          <a:solidFill>
                            <a:schemeClr val="tx1"/>
                          </a:solidFill>
                          <a:latin typeface="Cambria"/>
                        </a:defRPr>
                      </a:lvl1pPr>
                      <a:lvl2pPr marL="457200" algn="l" rtl="0" eaLnBrk="1" latinLnBrk="1" hangingPunct="1">
                        <a:defRPr kumimoji="0" kern="1200">
                          <a:solidFill>
                            <a:schemeClr val="tx1"/>
                          </a:solidFill>
                          <a:latin typeface="Cambria"/>
                        </a:defRPr>
                      </a:lvl2pPr>
                      <a:lvl3pPr marL="914400" algn="l" rtl="0" eaLnBrk="1" latinLnBrk="1" hangingPunct="1">
                        <a:defRPr kumimoji="0" kern="1200">
                          <a:solidFill>
                            <a:schemeClr val="tx1"/>
                          </a:solidFill>
                          <a:latin typeface="Cambria"/>
                        </a:defRPr>
                      </a:lvl3pPr>
                      <a:lvl4pPr marL="1371600" algn="l" rtl="0" eaLnBrk="1" latinLnBrk="1" hangingPunct="1">
                        <a:defRPr kumimoji="0" kern="1200">
                          <a:solidFill>
                            <a:schemeClr val="tx1"/>
                          </a:solidFill>
                          <a:latin typeface="Cambria"/>
                        </a:defRPr>
                      </a:lvl4pPr>
                      <a:lvl5pPr marL="1828800" algn="l" rtl="0" eaLnBrk="1" latinLnBrk="1" hangingPunct="1">
                        <a:defRPr kumimoji="0" kern="1200">
                          <a:solidFill>
                            <a:schemeClr val="tx1"/>
                          </a:solidFill>
                          <a:latin typeface="Cambria"/>
                        </a:defRPr>
                      </a:lvl5pPr>
                      <a:lvl6pPr marL="2286000" algn="l" rtl="0" eaLnBrk="1" latinLnBrk="1" hangingPunct="1">
                        <a:defRPr kumimoji="0" kern="1200">
                          <a:solidFill>
                            <a:schemeClr val="tx1"/>
                          </a:solidFill>
                          <a:latin typeface="Cambria"/>
                        </a:defRPr>
                      </a:lvl6pPr>
                      <a:lvl7pPr marL="2743200" algn="l" rtl="0" eaLnBrk="1" latinLnBrk="1" hangingPunct="1">
                        <a:defRPr kumimoji="0" kern="1200">
                          <a:solidFill>
                            <a:schemeClr val="tx1"/>
                          </a:solidFill>
                          <a:latin typeface="Cambria"/>
                        </a:defRPr>
                      </a:lvl7pPr>
                      <a:lvl8pPr marL="3200400" algn="l" rtl="0" eaLnBrk="1" latinLnBrk="1" hangingPunct="1">
                        <a:defRPr kumimoji="0" kern="1200">
                          <a:solidFill>
                            <a:schemeClr val="tx1"/>
                          </a:solidFill>
                          <a:latin typeface="Cambria"/>
                        </a:defRPr>
                      </a:lvl8pPr>
                      <a:lvl9pPr marL="3657600" algn="l" rtl="0" eaLnBrk="1" latinLnBrk="1" hangingPunct="1">
                        <a:defRPr kumimoji="0" kern="1200">
                          <a:solidFill>
                            <a:schemeClr val="tx1"/>
                          </a:solidFill>
                          <a:latin typeface="Cambria"/>
                        </a:defRPr>
                      </a:lvl9p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FF0000"/>
                          </a:solidFill>
                          <a:effectLst/>
                          <a:latin typeface="Copperplate Gothic Light" pitchFamily="34" charset="0"/>
                          <a:ea typeface="HY견명조" pitchFamily="18" charset="-127"/>
                        </a:rPr>
                        <a:t>Immediate Internal Checking</a:t>
                      </a:r>
                      <a:endParaRPr kumimoji="0" lang="ko-KR" altLang="en-US" sz="1100" b="1" i="0" u="none" strike="noStrike" cap="none" normalizeH="0" baseline="0" dirty="0" smtClean="0">
                        <a:ln>
                          <a:noFill/>
                        </a:ln>
                        <a:solidFill>
                          <a:srgbClr val="FF0000"/>
                        </a:solidFill>
                        <a:effectLst/>
                        <a:latin typeface="Copperplate Gothic Light" pitchFamily="34" charset="0"/>
                        <a:ea typeface="HY견명조" pitchFamily="18" charset="-127"/>
                      </a:endParaRPr>
                    </a:p>
                  </a:txBody>
                  <a:tcPr marL="0" marR="0" marT="0"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r>
            </a:tbl>
          </a:graphicData>
        </a:graphic>
      </p:graphicFrame>
      <p:cxnSp>
        <p:nvCxnSpPr>
          <p:cNvPr id="5" name="직선 연결선 4"/>
          <p:cNvCxnSpPr/>
          <p:nvPr/>
        </p:nvCxnSpPr>
        <p:spPr>
          <a:xfrm flipV="1">
            <a:off x="278075" y="2897575"/>
            <a:ext cx="2057400" cy="381000"/>
          </a:xfrm>
          <a:prstGeom prst="line">
            <a:avLst/>
          </a:prstGeom>
          <a:ln/>
        </p:spPr>
        <p:style>
          <a:lnRef idx="2">
            <a:schemeClr val="dk1"/>
          </a:lnRef>
          <a:fillRef idx="0">
            <a:schemeClr val="dk1"/>
          </a:fillRef>
          <a:effectRef idx="1">
            <a:schemeClr val="dk1"/>
          </a:effectRef>
          <a:fontRef idx="minor">
            <a:schemeClr val="tx1"/>
          </a:fontRef>
        </p:style>
      </p:cxnSp>
      <p:sp>
        <p:nvSpPr>
          <p:cNvPr id="15"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6"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fontScale="77500" lnSpcReduction="20000"/>
          </a:bodyPr>
          <a:lstStyle/>
          <a:p>
            <a:pPr algn="ctr" eaLnBrk="1" latinLnBrk="1" hangingPunct="1"/>
            <a:r>
              <a:rPr lang="en-US" altLang="ko-KR" sz="4000" b="1" dirty="0" smtClean="0">
                <a:latin typeface="Cambria" pitchFamily="18" charset="0"/>
              </a:rPr>
              <a:t> </a:t>
            </a:r>
            <a:r>
              <a:rPr lang="en-US" altLang="ko-KR" sz="4000" b="1" dirty="0" smtClean="0">
                <a:latin typeface="Candara" pitchFamily="34" charset="0"/>
              </a:rPr>
              <a:t>Recommended Transformer Oil Replacement Schedule</a:t>
            </a:r>
            <a:endParaRPr lang="ko-KR" altLang="en-US" sz="4000" b="1" dirty="0">
              <a:latin typeface="Candara" pitchFamily="34" charset="0"/>
            </a:endParaRPr>
          </a:p>
        </p:txBody>
      </p:sp>
      <p:graphicFrame>
        <p:nvGraphicFramePr>
          <p:cNvPr id="14" name="표 13"/>
          <p:cNvGraphicFramePr>
            <a:graphicFrameLocks noGrp="1"/>
          </p:cNvGraphicFramePr>
          <p:nvPr>
            <p:extLst>
              <p:ext uri="{D42A27DB-BD31-4B8C-83A1-F6EECF244321}">
                <p14:modId xmlns:p14="http://schemas.microsoft.com/office/powerpoint/2010/main" xmlns="" val="1339996456"/>
              </p:ext>
            </p:extLst>
          </p:nvPr>
        </p:nvGraphicFramePr>
        <p:xfrm>
          <a:off x="776536" y="1285860"/>
          <a:ext cx="8496300" cy="4786347"/>
        </p:xfrm>
        <a:graphic>
          <a:graphicData uri="http://schemas.openxmlformats.org/drawingml/2006/table">
            <a:tbl>
              <a:tblPr/>
              <a:tblGrid>
                <a:gridCol w="1463675"/>
                <a:gridCol w="1804988"/>
                <a:gridCol w="1927225"/>
                <a:gridCol w="1471612"/>
                <a:gridCol w="690614"/>
                <a:gridCol w="714380"/>
                <a:gridCol w="423806"/>
              </a:tblGrid>
              <a:tr h="666578">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Items</a:t>
                      </a: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1270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Voltage (kV)</a:t>
                      </a:r>
                    </a:p>
                    <a:p>
                      <a:pPr marL="0" marR="0" lvl="0" indent="0" algn="l"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  </a:t>
                      </a:r>
                    </a:p>
                    <a:p>
                      <a:pPr marL="0" marR="0" lvl="0" indent="0" algn="l"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       STATUS</a:t>
                      </a: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b"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1270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w="6350" cap="flat" cmpd="sng" algn="ctr">
                      <a:solidFill>
                        <a:srgbClr val="CC99FF"/>
                      </a:solidFill>
                      <a:prstDash val="solid"/>
                      <a:round/>
                      <a:headEnd type="none" w="med" len="med"/>
                      <a:tailEnd type="none" w="med" len="med"/>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&lt; 66 kV</a:t>
                      </a: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1270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smtClean="0">
                          <a:ln>
                            <a:noFill/>
                          </a:ln>
                          <a:solidFill>
                            <a:schemeClr val="tx1"/>
                          </a:solidFill>
                          <a:effectLst/>
                          <a:latin typeface="Comic Sans MS" pitchFamily="66" charset="0"/>
                          <a:ea typeface="HY견명조" pitchFamily="18" charset="-127"/>
                        </a:rPr>
                        <a:t>154kV ~ 200kV</a:t>
                      </a: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1270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&gt; 345kV</a:t>
                      </a: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12700" cap="flat" cmpd="sng" algn="ctr">
                      <a:solidFill>
                        <a:srgbClr val="CC99FF"/>
                      </a:solidFill>
                      <a:prstDash val="solid"/>
                      <a:round/>
                      <a:headEnd type="none" w="med" len="med"/>
                      <a:tailEnd type="none" w="med" len="med"/>
                    </a:lnT>
                    <a:lnB w="25400" cap="flat" cmpd="dbl" algn="ctr">
                      <a:solidFill>
                        <a:srgbClr val="CC99FF"/>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r>
              <a:tr h="287725">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Moisture</a:t>
                      </a: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25400" cap="flat" cmpd="dbl" algn="ctr">
                      <a:solidFill>
                        <a:srgbClr val="CC99FF"/>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Normal</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25400" cap="flat" cmpd="dbl" algn="ctr">
                      <a:solidFill>
                        <a:srgbClr val="CC99FF"/>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&lt;</a:t>
                      </a: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50</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25400" cap="flat" cmpd="dbl" algn="ctr">
                      <a:solidFill>
                        <a:srgbClr val="CC99FF"/>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&lt;</a:t>
                      </a: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40 </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25400" cap="flat" cmpd="dbl" algn="ctr">
                      <a:solidFill>
                        <a:srgbClr val="CC99FF"/>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grid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&lt; 30</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25400" cap="flat" cmpd="dbl" algn="ctr">
                      <a:solidFill>
                        <a:srgbClr val="CC99FF"/>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68446">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돋움" pitchFamily="34" charset="-127"/>
                        </a:rPr>
                        <a:t>( </a:t>
                      </a:r>
                      <a:r>
                        <a:rPr kumimoji="0" lang="en-US" altLang="ko-KR" sz="1200" b="1" i="0" u="none" strike="noStrike" cap="none" normalizeH="0" baseline="0" dirty="0" err="1" smtClean="0">
                          <a:ln>
                            <a:noFill/>
                          </a:ln>
                          <a:solidFill>
                            <a:schemeClr val="tx1"/>
                          </a:solidFill>
                          <a:effectLst/>
                          <a:latin typeface="Comic Sans MS" pitchFamily="66" charset="0"/>
                          <a:ea typeface="돋움" pitchFamily="34" charset="-127"/>
                        </a:rPr>
                        <a:t>ppm</a:t>
                      </a:r>
                      <a:r>
                        <a:rPr kumimoji="0" lang="en-US" altLang="ko-KR" sz="1200" b="1" i="0" u="none" strike="noStrike" cap="none" normalizeH="0" baseline="0" dirty="0" smtClean="0">
                          <a:ln>
                            <a:noFill/>
                          </a:ln>
                          <a:solidFill>
                            <a:schemeClr val="tx1"/>
                          </a:solidFill>
                          <a:effectLst/>
                          <a:latin typeface="Comic Sans MS" pitchFamily="66" charset="0"/>
                          <a:ea typeface="돋움" pitchFamily="34" charset="-127"/>
                        </a:rPr>
                        <a:t> )</a:t>
                      </a: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Caution</a:t>
                      </a:r>
                      <a:endPar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50~60</a:t>
                      </a: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40~50</a:t>
                      </a: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grid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30~40</a:t>
                      </a: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68446">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rPr>
                        <a:t>　</a:t>
                      </a: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Faulty</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&gt;</a:t>
                      </a: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60</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&gt; 50</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&gt;</a:t>
                      </a: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40 </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68446">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Breakdown</a:t>
                      </a: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Normal</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&gt;</a:t>
                      </a: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30</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&gt; 40 </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grid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&gt; 50 </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12436">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Voltage</a:t>
                      </a:r>
                      <a:endParaRPr kumimoji="0" lang="en-US" altLang="ko-KR" sz="1200" b="1" i="0" u="none" strike="noStrike" cap="none" normalizeH="0" baseline="0" dirty="0" smtClean="0">
                        <a:ln>
                          <a:noFill/>
                        </a:ln>
                        <a:solidFill>
                          <a:schemeClr val="tx1"/>
                        </a:solidFill>
                        <a:effectLst/>
                        <a:latin typeface="Comic Sans MS" pitchFamily="66" charset="0"/>
                        <a:ea typeface="돋움" pitchFamily="34" charset="-127"/>
                      </a:endParaRP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Caution</a:t>
                      </a:r>
                      <a:endPar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a:t>
                      </a: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30~40</a:t>
                      </a: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grid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40~50</a:t>
                      </a: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13570">
                <a:tc>
                  <a:txBody>
                    <a:bodyPr/>
                    <a:lstStyle/>
                    <a:p>
                      <a:pPr marL="0" marR="0" lvl="0" indent="0" algn="ctr" defTabSz="914400" rtl="0" eaLnBrk="1" fontAlgn="ctr" latinLnBrk="1" hangingPunct="1">
                        <a:lnSpc>
                          <a:spcPct val="100000"/>
                        </a:lnSpc>
                        <a:spcBef>
                          <a:spcPct val="0"/>
                        </a:spcBef>
                        <a:spcAft>
                          <a:spcPct val="0"/>
                        </a:spcAft>
                        <a:buClrTx/>
                        <a:buSzTx/>
                        <a:buFontTx/>
                        <a:buNone/>
                        <a:tabLst/>
                        <a:defRPr/>
                      </a:pPr>
                      <a:r>
                        <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chemeClr val="tx1"/>
                          </a:solidFill>
                          <a:effectLst/>
                          <a:latin typeface="Comic Sans MS" pitchFamily="66" charset="0"/>
                          <a:ea typeface="돋움" pitchFamily="34" charset="-127"/>
                        </a:rPr>
                        <a:t>( kV )</a:t>
                      </a: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Faulty</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&lt;</a:t>
                      </a: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30</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&lt; 30 </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&lt;</a:t>
                      </a: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40</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03439">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Total Acid Value </a:t>
                      </a: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Normal</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&lt; 0.20 </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&lt;</a:t>
                      </a:r>
                      <a:r>
                        <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0.10     </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266309">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돋움" pitchFamily="34" charset="-127"/>
                        </a:rPr>
                        <a:t>( mg KOH/g )</a:t>
                      </a: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Caution</a:t>
                      </a:r>
                      <a:endPar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0.21~0.40</a:t>
                      </a: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0.11~ 0.30</a:t>
                      </a: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264218">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smtClean="0">
                          <a:ln>
                            <a:noFill/>
                          </a:ln>
                          <a:solidFill>
                            <a:schemeClr val="tx1"/>
                          </a:solidFill>
                          <a:effectLst/>
                          <a:latin typeface="Comic Sans MS" pitchFamily="66" charset="0"/>
                          <a:ea typeface="HY견명조" pitchFamily="18" charset="-127"/>
                        </a:rPr>
                        <a:t>　</a:t>
                      </a: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Faulty</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&gt;</a:t>
                      </a: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0.41 </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&gt;</a:t>
                      </a: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0.31    </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330272">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smtClean="0">
                          <a:ln>
                            <a:noFill/>
                          </a:ln>
                          <a:solidFill>
                            <a:schemeClr val="tx1"/>
                          </a:solidFill>
                          <a:effectLst/>
                          <a:latin typeface="Comic Sans MS" pitchFamily="66" charset="0"/>
                          <a:ea typeface="HY견명조" pitchFamily="18" charset="-127"/>
                        </a:rPr>
                        <a:t>　</a:t>
                      </a: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Normal</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gridSpan="5">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9900"/>
                          </a:solidFill>
                          <a:effectLst/>
                          <a:latin typeface="Comic Sans MS" pitchFamily="66" charset="0"/>
                          <a:ea typeface="HY견명조" pitchFamily="18" charset="-127"/>
                        </a:rPr>
                        <a:t>Every Three years         </a:t>
                      </a:r>
                      <a:endParaRPr kumimoji="0" lang="ko-KR" altLang="en-US" sz="1200" b="1" i="0" u="none" strike="noStrike" cap="none" normalizeH="0" baseline="0" dirty="0" smtClean="0">
                        <a:ln>
                          <a:noFill/>
                        </a:ln>
                        <a:solidFill>
                          <a:srgbClr val="0099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3570">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smtClean="0">
                          <a:ln>
                            <a:noFill/>
                          </a:ln>
                          <a:solidFill>
                            <a:schemeClr val="tx1"/>
                          </a:solidFill>
                          <a:effectLst/>
                          <a:latin typeface="Comic Sans MS" pitchFamily="66" charset="0"/>
                          <a:ea typeface="HY견명조" pitchFamily="18" charset="-127"/>
                        </a:rPr>
                        <a:t>　</a:t>
                      </a: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a:noFill/>
                    </a:lnB>
                    <a:lnTlToBr>
                      <a:noFill/>
                    </a:lnTlToBr>
                    <a:lnBlToTr>
                      <a:noFill/>
                    </a:lnBlToTr>
                    <a:noFill/>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Caution</a:t>
                      </a:r>
                      <a:endPar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Every year</a:t>
                      </a:r>
                      <a:endParaRPr kumimoji="0" lang="ko-KR" altLang="en-US" sz="1200" b="1" i="0" u="none" strike="noStrike" cap="none" normalizeH="0" baseline="0" dirty="0" smtClean="0">
                        <a:ln>
                          <a:noFill/>
                        </a:ln>
                        <a:solidFill>
                          <a:srgbClr val="0070C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lnTlToBr>
                      <a:noFill/>
                    </a:lnTlToBr>
                    <a:lnBlToTr>
                      <a:noFill/>
                    </a:lnBlToTr>
                    <a:noFill/>
                  </a:tcPr>
                </a:tc>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Every 6 months (Breakdown Voltage)</a:t>
                      </a:r>
                    </a:p>
                  </a:txBody>
                  <a:tcPr marL="6731" marR="6731" marT="6732"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458841">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omic Sans MS" pitchFamily="66" charset="0"/>
                          <a:ea typeface="HY견명조" pitchFamily="18" charset="-127"/>
                        </a:rPr>
                        <a:t>Cycle Analysis</a:t>
                      </a: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a:noFill/>
                    </a:lnB>
                    <a:lnTlToBr>
                      <a:noFill/>
                    </a:lnTlToBr>
                    <a:lnBlToTr>
                      <a:noFill/>
                    </a:lnBlToTr>
                    <a:noFill/>
                  </a:tcPr>
                </a:tc>
                <a:tc vMerge="1">
                  <a:txBody>
                    <a:bodyPr/>
                    <a:lstStyle/>
                    <a:p>
                      <a:endParaRPr lang="en-US"/>
                    </a:p>
                  </a:txBody>
                  <a:tcPr/>
                </a:tc>
                <a:tc vMerge="1">
                  <a:txBody>
                    <a:bodyPr/>
                    <a:lstStyle/>
                    <a:p>
                      <a:endParaRPr lang="en-US"/>
                    </a:p>
                  </a:txBody>
                  <a:tcPr/>
                </a:tc>
                <a:tc gridSpan="4">
                  <a:txBody>
                    <a:bodyPr/>
                    <a:lstStyle/>
                    <a:p>
                      <a:pPr marL="0" marR="0" lvl="0" indent="0" algn="l"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  Every year  (</a:t>
                      </a:r>
                      <a:r>
                        <a:rPr kumimoji="0" lang="en-US" altLang="ko-KR" sz="1100" b="1" i="0" u="none" strike="noStrike" cap="none" normalizeH="0" baseline="0" dirty="0" smtClean="0">
                          <a:ln>
                            <a:noFill/>
                          </a:ln>
                          <a:solidFill>
                            <a:srgbClr val="0070C0"/>
                          </a:solidFill>
                          <a:effectLst/>
                          <a:latin typeface="Comic Sans MS" pitchFamily="66" charset="0"/>
                          <a:ea typeface="HY견명조" pitchFamily="18" charset="-127"/>
                        </a:rPr>
                        <a:t>Moisture, Total  Acid Value </a:t>
                      </a:r>
                      <a:r>
                        <a:rPr kumimoji="0" lang="en-US" altLang="ko-KR" sz="1200" b="1" i="0" u="none" strike="noStrike" cap="none" normalizeH="0" baseline="0" dirty="0" smtClean="0">
                          <a:ln>
                            <a:noFill/>
                          </a:ln>
                          <a:solidFill>
                            <a:srgbClr val="0070C0"/>
                          </a:solidFill>
                          <a:effectLst/>
                          <a:latin typeface="Comic Sans MS" pitchFamily="66" charset="0"/>
                          <a:ea typeface="HY견명조" pitchFamily="18" charset="-127"/>
                        </a:rPr>
                        <a:t>)</a:t>
                      </a:r>
                    </a:p>
                  </a:txBody>
                  <a:tcPr marL="6731" marR="6731" marT="6732" marB="0" anchor="ctr" horzOverflow="overflow">
                    <a:lnL w="6350" cap="flat" cmpd="sng" algn="ctr">
                      <a:solidFill>
                        <a:srgbClr val="CC99FF"/>
                      </a:solidFill>
                      <a:prstDash val="solid"/>
                      <a:round/>
                      <a:headEnd type="none" w="med" len="med"/>
                      <a:tailEnd type="none" w="med" len="med"/>
                    </a:lnL>
                    <a:lnR w="12700" cap="flat" cmpd="sng" algn="ctr">
                      <a:solidFill>
                        <a:srgbClr val="CC99FF"/>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348534">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rPr>
                        <a:t>　</a:t>
                      </a: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a:noFill/>
                    </a:lnB>
                    <a:lnTlToBr>
                      <a:noFill/>
                    </a:lnTlToBr>
                    <a:lnBlToTr>
                      <a:noFill/>
                    </a:lnBlToTr>
                    <a:noFill/>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Faulty</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1. Comprehensive quality assessment through precise analysis.</a:t>
                      </a:r>
                    </a:p>
                  </a:txBody>
                  <a:tcPr marL="6731" marR="6731" marT="6732" marB="0" anchor="ctr" horzOverflow="overflow">
                    <a:lnL w="6350" cap="flat" cmpd="sng" algn="ctr">
                      <a:solidFill>
                        <a:srgbClr val="CC99FF"/>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pPr marL="0" marR="0" lvl="0" indent="0" algn="ctr" defTabSz="914400" rtl="0" eaLnBrk="1" fontAlgn="ctr" latinLnBrk="1" hangingPunct="1">
                        <a:lnSpc>
                          <a:spcPct val="100000"/>
                        </a:lnSpc>
                        <a:spcBef>
                          <a:spcPct val="0"/>
                        </a:spcBef>
                        <a:spcAft>
                          <a:spcPct val="0"/>
                        </a:spcAft>
                        <a:buClrTx/>
                        <a:buSzTx/>
                        <a:buFontTx/>
                        <a:buNone/>
                        <a:tabLst/>
                      </a:pP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ctr" horzOverflow="overflow">
                    <a:lnL>
                      <a:noFill/>
                    </a:lnL>
                    <a:lnR>
                      <a:noFill/>
                    </a:lnR>
                    <a:lnT w="6350" cap="flat" cmpd="sng" algn="ctr">
                      <a:solidFill>
                        <a:srgbClr val="000000"/>
                      </a:solidFill>
                      <a:prstDash val="dot"/>
                      <a:round/>
                      <a:headEnd type="none" w="med" len="med"/>
                      <a:tailEnd type="none" w="med" len="med"/>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rPr>
                        <a:t>　</a:t>
                      </a:r>
                    </a:p>
                  </a:txBody>
                  <a:tcPr marL="6731" marR="6731" marT="6732" marB="0" anchor="ctr" horzOverflow="overflow">
                    <a:lnL>
                      <a:noFill/>
                    </a:lnL>
                    <a:lnR>
                      <a:noFill/>
                    </a:lnR>
                    <a:lnT w="6350" cap="flat" cmpd="sng" algn="ctr">
                      <a:solidFill>
                        <a:srgbClr val="000000"/>
                      </a:solidFill>
                      <a:prstDash val="dot"/>
                      <a:round/>
                      <a:headEnd type="none" w="med" len="med"/>
                      <a:tailEnd type="none" w="med" len="med"/>
                    </a:lnT>
                    <a:lnB>
                      <a:noFill/>
                    </a:lnB>
                    <a:lnTlToBr>
                      <a:noFill/>
                    </a:lnTlToBr>
                    <a:lnBlToTr>
                      <a:noFill/>
                    </a:lnBlToTr>
                    <a:noFill/>
                  </a:tcPr>
                </a:tc>
              </a:tr>
              <a:tr h="415517">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100" b="1" i="0" u="none" strike="noStrike" cap="none" normalizeH="0" baseline="0" dirty="0" smtClean="0">
                          <a:ln>
                            <a:noFill/>
                          </a:ln>
                          <a:solidFill>
                            <a:schemeClr val="tx1"/>
                          </a:solidFill>
                          <a:effectLst/>
                          <a:latin typeface="Comic Sans MS" pitchFamily="66" charset="0"/>
                          <a:ea typeface="HY견명조" pitchFamily="18" charset="-127"/>
                        </a:rPr>
                        <a:t>　</a:t>
                      </a:r>
                    </a:p>
                  </a:txBody>
                  <a:tcPr marL="6731" marR="6731" marT="6732" marB="0" anchor="ctr" horzOverflow="overflow">
                    <a:lnL w="1270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gridSpan="3">
                  <a:txBody>
                    <a:bodyPr/>
                    <a:lstStyle/>
                    <a:p>
                      <a:pPr marL="0" marR="0" lvl="0" indent="0" algn="l"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rPr>
                        <a:t>  </a:t>
                      </a:r>
                      <a:r>
                        <a:rPr kumimoji="0" lang="en-US" altLang="ko-KR" sz="1200" b="1" i="0" u="none" strike="noStrike" cap="none" normalizeH="0" baseline="0" dirty="0" smtClean="0">
                          <a:ln>
                            <a:noFill/>
                          </a:ln>
                          <a:solidFill>
                            <a:srgbClr val="FF0000"/>
                          </a:solidFill>
                          <a:effectLst/>
                          <a:latin typeface="Comic Sans MS" pitchFamily="66" charset="0"/>
                          <a:ea typeface="HY견명조" pitchFamily="18" charset="-127"/>
                        </a:rPr>
                        <a:t>2. Actions based on analysis results.</a:t>
                      </a:r>
                      <a:endParaRPr kumimoji="0" lang="ko-KR" altLang="en-US" sz="1200" b="1" i="0" u="none" strike="noStrike" cap="none" normalizeH="0" baseline="0" dirty="0" smtClean="0">
                        <a:ln>
                          <a:noFill/>
                        </a:ln>
                        <a:solidFill>
                          <a:srgbClr val="FF0000"/>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w="6350" cap="flat" cmpd="sng" algn="ctr">
                      <a:solidFill>
                        <a:srgbClr val="CC99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ctr" latinLnBrk="1" hangingPunct="1">
                        <a:lnSpc>
                          <a:spcPct val="100000"/>
                        </a:lnSpc>
                        <a:spcBef>
                          <a:spcPct val="0"/>
                        </a:spcBef>
                        <a:spcAft>
                          <a:spcPct val="0"/>
                        </a:spcAft>
                        <a:buClrTx/>
                        <a:buSzTx/>
                        <a:buFontTx/>
                        <a:buNone/>
                        <a:tabLst/>
                      </a:pPr>
                      <a:endParaRPr kumimoji="0" lang="ko-KR" altLang="en-US" sz="1200" b="1" i="0" u="none" strike="noStrike" cap="none" normalizeH="0" baseline="0" smtClean="0">
                        <a:ln>
                          <a:noFill/>
                        </a:ln>
                        <a:solidFill>
                          <a:schemeClr val="tx1"/>
                        </a:solidFill>
                        <a:effectLst/>
                        <a:latin typeface="Comic Sans MS" pitchFamily="66" charset="0"/>
                        <a:ea typeface="HY견명조" pitchFamily="18" charset="-127"/>
                      </a:endParaRPr>
                    </a:p>
                  </a:txBody>
                  <a:tcPr marL="6731" marR="6731" marT="6732" marB="0" anchor="ctr" horzOverflow="overflow">
                    <a:lnL w="6350" cap="flat" cmpd="sng" algn="ctr">
                      <a:solidFill>
                        <a:srgbClr val="CC99FF"/>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1" hangingPunct="1">
                        <a:lnSpc>
                          <a:spcPct val="100000"/>
                        </a:lnSpc>
                        <a:spcBef>
                          <a:spcPct val="0"/>
                        </a:spcBef>
                        <a:spcAft>
                          <a:spcPct val="0"/>
                        </a:spcAft>
                        <a:buClrTx/>
                        <a:buSzTx/>
                        <a:buFontTx/>
                        <a:buNone/>
                        <a:tabLst/>
                      </a:pPr>
                      <a:endPar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endParaRPr>
                    </a:p>
                  </a:txBody>
                  <a:tcPr marL="6731" marR="6731" marT="6732" marB="0" anchor="ctr"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rPr>
                        <a:t>　</a:t>
                      </a:r>
                    </a:p>
                  </a:txBody>
                  <a:tcPr marL="6731" marR="6731" marT="6732" marB="0" anchor="ctr" horzOverflow="overflow">
                    <a:lnL w="6350" cap="flat" cmpd="sng" algn="ctr">
                      <a:solidFill>
                        <a:srgbClr val="CC99FF"/>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200" b="1" i="0" u="none" strike="noStrike" cap="none" normalizeH="0" baseline="0" dirty="0" smtClean="0">
                          <a:ln>
                            <a:noFill/>
                          </a:ln>
                          <a:solidFill>
                            <a:schemeClr val="tx1"/>
                          </a:solidFill>
                          <a:effectLst/>
                          <a:latin typeface="Comic Sans MS" pitchFamily="66" charset="0"/>
                          <a:ea typeface="HY견명조" pitchFamily="18" charset="-127"/>
                        </a:rPr>
                        <a:t>　</a:t>
                      </a:r>
                    </a:p>
                  </a:txBody>
                  <a:tcPr marL="6731" marR="6731" marT="6732" marB="0" anchor="ctr"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2626" name="TextBox 14"/>
          <p:cNvSpPr txBox="1">
            <a:spLocks noChangeArrowheads="1"/>
          </p:cNvSpPr>
          <p:nvPr/>
        </p:nvSpPr>
        <p:spPr bwMode="auto">
          <a:xfrm>
            <a:off x="6665913" y="6143644"/>
            <a:ext cx="3240087" cy="338137"/>
          </a:xfrm>
          <a:prstGeom prst="rect">
            <a:avLst/>
          </a:prstGeom>
          <a:noFill/>
          <a:ln w="9525">
            <a:noFill/>
            <a:miter lim="800000"/>
            <a:headEnd/>
            <a:tailEnd/>
          </a:ln>
        </p:spPr>
        <p:txBody>
          <a:bodyPr>
            <a:spAutoFit/>
          </a:bodyPr>
          <a:lstStyle/>
          <a:p>
            <a:pPr eaLnBrk="1" latinLnBrk="1" hangingPunct="1"/>
            <a:r>
              <a:rPr lang="en-US" altLang="ko-KR" sz="1600" b="1" dirty="0" smtClean="0">
                <a:latin typeface="Cambria" pitchFamily="18" charset="0"/>
              </a:rPr>
              <a:t> </a:t>
            </a:r>
            <a:r>
              <a:rPr lang="en-US" altLang="ko-KR" sz="1600" b="1" dirty="0">
                <a:latin typeface="Candara" pitchFamily="34" charset="0"/>
              </a:rPr>
              <a:t>KEPCO STANDARD (KOREA</a:t>
            </a:r>
            <a:r>
              <a:rPr lang="en-US" altLang="ko-KR" sz="1600" b="1" dirty="0" smtClean="0">
                <a:latin typeface="Candara" pitchFamily="34" charset="0"/>
              </a:rPr>
              <a:t>)</a:t>
            </a:r>
            <a:endParaRPr lang="ko-KR" altLang="en-US" sz="1600" b="1" dirty="0">
              <a:latin typeface="Candara" pitchFamily="34" charset="0"/>
            </a:endParaRPr>
          </a:p>
        </p:txBody>
      </p:sp>
      <p:sp>
        <p:nvSpPr>
          <p:cNvPr id="11"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2"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a:bodyPr>
          <a:lstStyle/>
          <a:p>
            <a:pPr algn="ctr" eaLnBrk="1" latinLnBrk="1" hangingPunct="1"/>
            <a:r>
              <a:rPr lang="en-US" altLang="ko-KR" b="1" dirty="0" smtClean="0">
                <a:latin typeface="Candara" pitchFamily="34" charset="0"/>
                <a:ea typeface="굴림체" pitchFamily="49" charset="-127"/>
              </a:rPr>
              <a:t>Transformer Oil Types – Gas Analysis Result Table(ASTM D 3612 method C)</a:t>
            </a:r>
          </a:p>
        </p:txBody>
      </p:sp>
      <p:graphicFrame>
        <p:nvGraphicFramePr>
          <p:cNvPr id="17" name="표 16"/>
          <p:cNvGraphicFramePr>
            <a:graphicFrameLocks noGrp="1"/>
          </p:cNvGraphicFramePr>
          <p:nvPr>
            <p:extLst>
              <p:ext uri="{D42A27DB-BD31-4B8C-83A1-F6EECF244321}">
                <p14:modId xmlns:p14="http://schemas.microsoft.com/office/powerpoint/2010/main" xmlns="" val="304703581"/>
              </p:ext>
            </p:extLst>
          </p:nvPr>
        </p:nvGraphicFramePr>
        <p:xfrm>
          <a:off x="321405" y="1278083"/>
          <a:ext cx="9220202" cy="1769917"/>
        </p:xfrm>
        <a:graphic>
          <a:graphicData uri="http://schemas.openxmlformats.org/drawingml/2006/table">
            <a:tbl>
              <a:tblPr/>
              <a:tblGrid>
                <a:gridCol w="1600200"/>
                <a:gridCol w="1066800"/>
                <a:gridCol w="685800"/>
                <a:gridCol w="701218"/>
                <a:gridCol w="645773"/>
                <a:gridCol w="645773"/>
                <a:gridCol w="645773"/>
                <a:gridCol w="645773"/>
                <a:gridCol w="645773"/>
                <a:gridCol w="645773"/>
                <a:gridCol w="645773"/>
                <a:gridCol w="645773"/>
              </a:tblGrid>
              <a:tr h="381001">
                <a:tc>
                  <a:txBody>
                    <a:bodyPr/>
                    <a:lstStyle/>
                    <a:p>
                      <a:pPr algn="l" rtl="0" fontAlgn="ctr"/>
                      <a:r>
                        <a:rPr lang="ko-KR" altLang="en-US" sz="1100" b="1" i="0" u="none" strike="noStrike" dirty="0">
                          <a:solidFill>
                            <a:srgbClr val="000000"/>
                          </a:solidFill>
                          <a:latin typeface="Arial"/>
                        </a:rPr>
                        <a:t>　</a:t>
                      </a:r>
                      <a:r>
                        <a:rPr lang="ko-KR" altLang="en-US" sz="1100" b="1" i="0" u="none" strike="noStrike" dirty="0">
                          <a:solidFill>
                            <a:srgbClr val="000000"/>
                          </a:solidFill>
                          <a:latin typeface="맑은 고딕"/>
                        </a:rPr>
                        <a:t> </a:t>
                      </a:r>
                      <a:endParaRPr lang="ko-KR" altLang="en-US" sz="1100" b="1" i="0" u="none" strike="noStrike" dirty="0">
                        <a:solidFill>
                          <a:srgbClr val="000000"/>
                        </a:solidFill>
                        <a:latin typeface="Arial"/>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ko-KR" altLang="en-US" sz="1100" b="1" i="0" u="none" strike="noStrike">
                          <a:solidFill>
                            <a:srgbClr val="000000"/>
                          </a:solidFill>
                          <a:latin typeface="Arial"/>
                        </a:rPr>
                        <a:t>　</a:t>
                      </a:r>
                      <a:r>
                        <a:rPr lang="ko-KR" altLang="en-US" sz="1100" b="1" i="0" u="none" strike="noStrike">
                          <a:solidFill>
                            <a:srgbClr val="000000"/>
                          </a:solidFill>
                          <a:latin typeface="맑은 고딕"/>
                        </a:rPr>
                        <a:t> </a:t>
                      </a:r>
                      <a:endParaRPr lang="ko-KR" altLang="en-US" sz="1100" b="1"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latin typeface="Cambria"/>
                        </a:rPr>
                        <a:t>O2</a:t>
                      </a:r>
                      <a:r>
                        <a:rPr lang="en-US" sz="1100" b="1" i="0" u="none" strike="noStrike">
                          <a:solidFill>
                            <a:srgbClr val="000000"/>
                          </a:solidFill>
                          <a:latin typeface="맑은 고딕"/>
                        </a:rPr>
                        <a:t> </a:t>
                      </a:r>
                      <a:endParaRPr lang="en-US" sz="1100" b="1" i="0" u="none" strike="noStrike">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latin typeface="Cambria"/>
                        </a:rPr>
                        <a:t>N2</a:t>
                      </a:r>
                      <a:r>
                        <a:rPr lang="en-US" sz="1100" b="1" i="0" u="none" strike="noStrike">
                          <a:solidFill>
                            <a:srgbClr val="000000"/>
                          </a:solidFill>
                          <a:latin typeface="맑은 고딕"/>
                        </a:rPr>
                        <a:t> </a:t>
                      </a:r>
                      <a:endParaRPr lang="en-US" sz="1100" b="1" i="0" u="none" strike="noStrike">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latin typeface="Cambria"/>
                        </a:rPr>
                        <a:t>CO2</a:t>
                      </a:r>
                      <a:r>
                        <a:rPr lang="en-US" sz="1100" b="1" i="0" u="none" strike="noStrike">
                          <a:solidFill>
                            <a:srgbClr val="000000"/>
                          </a:solidFill>
                          <a:latin typeface="맑은 고딕"/>
                        </a:rPr>
                        <a:t> </a:t>
                      </a:r>
                      <a:endParaRPr lang="en-US" sz="1100" b="1" i="0" u="none" strike="noStrike">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FF0000"/>
                          </a:solidFill>
                          <a:latin typeface="Cambria"/>
                        </a:rPr>
                        <a:t>H2</a:t>
                      </a:r>
                      <a:r>
                        <a:rPr lang="en-US" sz="1100" b="1" i="0" u="none" strike="noStrike">
                          <a:solidFill>
                            <a:srgbClr val="FF0000"/>
                          </a:solidFill>
                          <a:latin typeface="맑은 고딕"/>
                        </a:rPr>
                        <a:t> </a:t>
                      </a:r>
                      <a:endParaRPr lang="en-US" sz="1100" b="1" i="0" u="none" strike="noStrike">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FF0000"/>
                          </a:solidFill>
                          <a:latin typeface="Cambria"/>
                        </a:rPr>
                        <a:t>C2H2</a:t>
                      </a:r>
                      <a:r>
                        <a:rPr lang="en-US" sz="1100" b="1" i="0" u="none" strike="noStrike">
                          <a:solidFill>
                            <a:srgbClr val="FF0000"/>
                          </a:solidFill>
                          <a:latin typeface="맑은 고딕"/>
                        </a:rPr>
                        <a:t> </a:t>
                      </a:r>
                      <a:endParaRPr lang="en-US" sz="1100" b="1" i="0" u="none" strike="noStrike">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FF0000"/>
                          </a:solidFill>
                          <a:latin typeface="Cambria"/>
                        </a:rPr>
                        <a:t>C2H4</a:t>
                      </a:r>
                      <a:r>
                        <a:rPr lang="en-US" sz="1100" b="1" i="0" u="none" strike="noStrike">
                          <a:solidFill>
                            <a:srgbClr val="FF0000"/>
                          </a:solidFill>
                          <a:latin typeface="맑은 고딕"/>
                        </a:rPr>
                        <a:t> </a:t>
                      </a:r>
                      <a:endParaRPr lang="en-US" sz="1100" b="1" i="0" u="none" strike="noStrike">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FF0000"/>
                          </a:solidFill>
                          <a:latin typeface="Cambria"/>
                        </a:rPr>
                        <a:t>C2H6</a:t>
                      </a:r>
                      <a:r>
                        <a:rPr lang="en-US" sz="1100" b="1" i="0" u="none" strike="noStrike">
                          <a:solidFill>
                            <a:srgbClr val="FF0000"/>
                          </a:solidFill>
                          <a:latin typeface="맑은 고딕"/>
                        </a:rPr>
                        <a:t> </a:t>
                      </a:r>
                      <a:endParaRPr lang="en-US" sz="1100" b="1" i="0" u="none" strike="noStrike">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FF0000"/>
                          </a:solidFill>
                          <a:latin typeface="Cambria"/>
                        </a:rPr>
                        <a:t>CH4</a:t>
                      </a:r>
                      <a:r>
                        <a:rPr lang="en-US" sz="1100" b="1" i="0" u="none" strike="noStrike">
                          <a:solidFill>
                            <a:srgbClr val="FF0000"/>
                          </a:solidFill>
                          <a:latin typeface="맑은 고딕"/>
                        </a:rPr>
                        <a:t> </a:t>
                      </a:r>
                      <a:endParaRPr lang="en-US" sz="1100" b="1" i="0" u="none" strike="noStrike">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latin typeface="Cambria"/>
                        </a:rPr>
                        <a:t>CO</a:t>
                      </a:r>
                      <a:r>
                        <a:rPr lang="en-US" sz="1100" b="1" i="0" u="none" strike="noStrike">
                          <a:solidFill>
                            <a:srgbClr val="000000"/>
                          </a:solidFill>
                          <a:latin typeface="맑은 고딕"/>
                        </a:rPr>
                        <a:t> </a:t>
                      </a:r>
                      <a:endParaRPr lang="en-US" sz="1100" b="1" i="0" u="none" strike="noStrike">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latin typeface="Cambria"/>
                        </a:rPr>
                        <a:t>TCG</a:t>
                      </a:r>
                      <a:r>
                        <a:rPr lang="en-US" sz="1100" b="1" i="0" u="none" strike="noStrike">
                          <a:solidFill>
                            <a:srgbClr val="000000"/>
                          </a:solidFill>
                          <a:latin typeface="맑은 고딕"/>
                        </a:rPr>
                        <a:t> </a:t>
                      </a:r>
                      <a:endParaRPr lang="en-US" sz="1100" b="1" i="0" u="none" strike="noStrike">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0999">
                <a:tc>
                  <a:txBody>
                    <a:bodyPr/>
                    <a:lstStyle/>
                    <a:p>
                      <a:pPr algn="ctr" rtl="0" fontAlgn="ctr"/>
                      <a:r>
                        <a:rPr lang="en-US" sz="1100" b="1" i="0" u="none" strike="noStrike" dirty="0">
                          <a:solidFill>
                            <a:srgbClr val="000000"/>
                          </a:solidFill>
                          <a:latin typeface="Cambria"/>
                        </a:rPr>
                        <a:t>Paraffin oil #1</a:t>
                      </a:r>
                      <a:r>
                        <a:rPr lang="en-US" sz="1100" b="1" i="0" u="none" strike="noStrike" dirty="0">
                          <a:solidFill>
                            <a:srgbClr val="000000"/>
                          </a:solidFill>
                          <a:latin typeface="맑은 고딕"/>
                        </a:rPr>
                        <a:t> </a:t>
                      </a:r>
                      <a:endParaRPr lang="en-US" sz="1100" b="1" i="0" u="none" strike="noStrike" dirty="0">
                        <a:solidFill>
                          <a:srgbClr val="000000"/>
                        </a:solidFill>
                        <a:latin typeface="Cambria"/>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dirty="0">
                          <a:solidFill>
                            <a:srgbClr val="000000"/>
                          </a:solidFill>
                          <a:latin typeface="Cambria"/>
                        </a:rPr>
                        <a:t>After 336 hours </a:t>
                      </a:r>
                      <a:endParaRPr lang="en-US" sz="1100" b="1" i="0" u="none" strike="noStrike" dirty="0" smtClean="0">
                        <a:solidFill>
                          <a:srgbClr val="000000"/>
                        </a:solidFill>
                        <a:latin typeface="Cambria"/>
                      </a:endParaRPr>
                    </a:p>
                    <a:p>
                      <a:pPr algn="ctr" rtl="0" fontAlgn="ctr"/>
                      <a:r>
                        <a:rPr lang="en-US" sz="1100" b="1" i="0" u="none" strike="noStrike" dirty="0" smtClean="0">
                          <a:solidFill>
                            <a:srgbClr val="000000"/>
                          </a:solidFill>
                          <a:latin typeface="Cambria"/>
                        </a:rPr>
                        <a:t>after </a:t>
                      </a:r>
                      <a:r>
                        <a:rPr lang="en-US" sz="1100" b="1" i="0" u="none" strike="noStrike" dirty="0">
                          <a:solidFill>
                            <a:srgbClr val="000000"/>
                          </a:solidFill>
                          <a:latin typeface="Cambria"/>
                        </a:rPr>
                        <a:t>heating</a:t>
                      </a:r>
                      <a:r>
                        <a:rPr lang="en-US" sz="1100" b="1" i="0" u="none" strike="noStrike" dirty="0">
                          <a:solidFill>
                            <a:srgbClr val="000000"/>
                          </a:solidFill>
                          <a:latin typeface="맑은 고딕"/>
                        </a:rPr>
                        <a:t> </a:t>
                      </a:r>
                      <a:endParaRPr lang="en-US" sz="1100" b="1" i="0" u="none" strike="noStrike" dirty="0">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a:solidFill>
                            <a:srgbClr val="000000"/>
                          </a:solidFill>
                          <a:latin typeface="Cambria"/>
                        </a:rPr>
                        <a:t>- </a:t>
                      </a:r>
                      <a:r>
                        <a:rPr lang="ko-KR" altLang="en-US" sz="1100" b="1" i="0" u="none" strike="noStrike">
                          <a:solidFill>
                            <a:srgbClr val="000000"/>
                          </a:solidFill>
                          <a:latin typeface="맑은 고딕"/>
                        </a:rPr>
                        <a:t> </a:t>
                      </a:r>
                      <a:endParaRPr lang="ko-KR" altLang="en-US" sz="1100" b="1" i="0" u="none" strike="noStrike">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000000"/>
                          </a:solidFill>
                          <a:latin typeface="Cambria"/>
                        </a:rPr>
                        <a:t>- </a:t>
                      </a:r>
                      <a:r>
                        <a:rPr lang="ko-KR" altLang="en-US" sz="1100" b="1" i="0" u="none" strike="noStrike" dirty="0">
                          <a:solidFill>
                            <a:srgbClr val="000000"/>
                          </a:solidFill>
                          <a:latin typeface="맑은 고딕"/>
                        </a:rPr>
                        <a:t> </a:t>
                      </a:r>
                      <a:endParaRPr lang="ko-KR" altLang="en-US" sz="1100" b="1" i="0" u="none" strike="noStrike" dirty="0">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000000"/>
                          </a:solidFill>
                          <a:latin typeface="Cambria"/>
                        </a:rPr>
                        <a:t>5,639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a:t>
                      </a:r>
                      <a:r>
                        <a:rPr lang="ko-KR" altLang="en-US" sz="1100" b="1" i="0" u="none" strike="noStrike" dirty="0">
                          <a:solidFill>
                            <a:srgbClr val="FF0000"/>
                          </a:solidFill>
                          <a:latin typeface="맑은 고딕"/>
                        </a:rPr>
                        <a:t> </a:t>
                      </a:r>
                      <a:endParaRPr lang="ko-KR" altLang="en-US" sz="1100" b="1" i="0" u="none" strike="noStrike" dirty="0">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a:t>
                      </a:r>
                      <a:r>
                        <a:rPr lang="ko-KR" altLang="en-US" sz="1100" b="1" i="0" u="none" strike="noStrike" dirty="0">
                          <a:solidFill>
                            <a:srgbClr val="FF0000"/>
                          </a:solidFill>
                          <a:latin typeface="맑은 고딕"/>
                        </a:rPr>
                        <a:t> </a:t>
                      </a:r>
                      <a:endParaRPr lang="ko-KR" altLang="en-US" sz="1100" b="1" i="0" u="none" strike="noStrike" dirty="0">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1,015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a:solidFill>
                            <a:srgbClr val="000000"/>
                          </a:solidFill>
                          <a:latin typeface="Cambria"/>
                        </a:rPr>
                        <a:t>119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a:solidFill>
                            <a:srgbClr val="000000"/>
                          </a:solidFill>
                          <a:latin typeface="Cambria"/>
                        </a:rPr>
                        <a:t>1,179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4572">
                <a:tc>
                  <a:txBody>
                    <a:bodyPr/>
                    <a:lstStyle/>
                    <a:p>
                      <a:pPr algn="ctr" rtl="0" fontAlgn="ctr"/>
                      <a:r>
                        <a:rPr lang="en-US" sz="1100" b="1" i="0" u="none" strike="noStrike">
                          <a:solidFill>
                            <a:srgbClr val="000000"/>
                          </a:solidFill>
                          <a:latin typeface="Cambria"/>
                        </a:rPr>
                        <a:t>Naphthenic oil #1</a:t>
                      </a:r>
                      <a:r>
                        <a:rPr lang="en-US" sz="1100" b="1" i="0" u="none" strike="noStrike">
                          <a:solidFill>
                            <a:srgbClr val="000000"/>
                          </a:solidFill>
                          <a:latin typeface="맑은 고딕"/>
                        </a:rPr>
                        <a:t> </a:t>
                      </a:r>
                      <a:endParaRPr lang="en-US" sz="1100" b="1" i="0" u="none" strike="noStrike">
                        <a:solidFill>
                          <a:srgbClr val="000000"/>
                        </a:solidFill>
                        <a:latin typeface="Cambria"/>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dirty="0">
                          <a:solidFill>
                            <a:srgbClr val="000000"/>
                          </a:solidFill>
                          <a:latin typeface="Cambria"/>
                        </a:rPr>
                        <a:t>After 336 hours </a:t>
                      </a:r>
                      <a:endParaRPr lang="en-US" sz="1100" b="1" i="0" u="none" strike="noStrike" dirty="0" smtClean="0">
                        <a:solidFill>
                          <a:srgbClr val="000000"/>
                        </a:solidFill>
                        <a:latin typeface="Cambria"/>
                      </a:endParaRPr>
                    </a:p>
                    <a:p>
                      <a:pPr algn="ctr" rtl="0" fontAlgn="ctr"/>
                      <a:r>
                        <a:rPr lang="en-US" sz="1100" b="1" i="0" u="none" strike="noStrike" dirty="0" smtClean="0">
                          <a:solidFill>
                            <a:srgbClr val="000000"/>
                          </a:solidFill>
                          <a:latin typeface="Cambria"/>
                        </a:rPr>
                        <a:t>after </a:t>
                      </a:r>
                      <a:r>
                        <a:rPr lang="en-US" sz="1100" b="1" i="0" u="none" strike="noStrike" dirty="0">
                          <a:solidFill>
                            <a:srgbClr val="000000"/>
                          </a:solidFill>
                          <a:latin typeface="Cambria"/>
                        </a:rPr>
                        <a:t>heating</a:t>
                      </a:r>
                      <a:r>
                        <a:rPr lang="en-US" sz="1100" b="1" i="0" u="none" strike="noStrike" dirty="0">
                          <a:solidFill>
                            <a:srgbClr val="000000"/>
                          </a:solidFill>
                          <a:latin typeface="맑은 고딕"/>
                        </a:rPr>
                        <a:t> </a:t>
                      </a:r>
                      <a:endParaRPr lang="en-US" sz="1100" b="1" i="0" u="none" strike="noStrike" dirty="0">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000000"/>
                          </a:solidFill>
                          <a:latin typeface="Cambria"/>
                        </a:rPr>
                        <a:t>- </a:t>
                      </a:r>
                      <a:r>
                        <a:rPr lang="ko-KR" altLang="en-US" sz="1100" b="1" i="0" u="none" strike="noStrike" dirty="0">
                          <a:solidFill>
                            <a:srgbClr val="000000"/>
                          </a:solidFill>
                          <a:latin typeface="맑은 고딕"/>
                        </a:rPr>
                        <a:t> </a:t>
                      </a:r>
                      <a:endParaRPr lang="ko-KR" altLang="en-US" sz="1100" b="1" i="0" u="none" strike="noStrike" dirty="0">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000000"/>
                          </a:solidFill>
                          <a:latin typeface="Cambria"/>
                        </a:rPr>
                        <a:t>- </a:t>
                      </a:r>
                      <a:r>
                        <a:rPr lang="ko-KR" altLang="en-US" sz="1100" b="1" i="0" u="none" strike="noStrike" dirty="0">
                          <a:solidFill>
                            <a:srgbClr val="000000"/>
                          </a:solidFill>
                          <a:latin typeface="맑은 고딕"/>
                        </a:rPr>
                        <a:t> </a:t>
                      </a:r>
                      <a:endParaRPr lang="ko-KR" altLang="en-US" sz="1100" b="1" i="0" u="none" strike="noStrike" dirty="0">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a:solidFill>
                            <a:srgbClr val="000000"/>
                          </a:solidFill>
                          <a:latin typeface="Cambria"/>
                        </a:rPr>
                        <a:t>4,585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a:t>
                      </a:r>
                      <a:r>
                        <a:rPr lang="ko-KR" altLang="en-US" sz="1100" b="1" i="0" u="none" strike="noStrike" dirty="0">
                          <a:solidFill>
                            <a:srgbClr val="FF0000"/>
                          </a:solidFill>
                          <a:latin typeface="맑은 고딕"/>
                        </a:rPr>
                        <a:t> </a:t>
                      </a:r>
                      <a:endParaRPr lang="ko-KR" altLang="en-US" sz="1100" b="1" i="0" u="none" strike="noStrike" dirty="0">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a:t>
                      </a:r>
                      <a:r>
                        <a:rPr lang="ko-KR" altLang="en-US" sz="1100" b="1" i="0" u="none" strike="noStrike" dirty="0">
                          <a:solidFill>
                            <a:srgbClr val="FF0000"/>
                          </a:solidFill>
                          <a:latin typeface="맑은 고딕"/>
                        </a:rPr>
                        <a:t> </a:t>
                      </a:r>
                      <a:endParaRPr lang="ko-KR" altLang="en-US" sz="1100" b="1" i="0" u="none" strike="noStrike" dirty="0">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515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108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a:solidFill>
                            <a:srgbClr val="000000"/>
                          </a:solidFill>
                          <a:latin typeface="Cambria"/>
                        </a:rPr>
                        <a:t>190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a:solidFill>
                            <a:srgbClr val="000000"/>
                          </a:solidFill>
                          <a:latin typeface="Cambria"/>
                        </a:rPr>
                        <a:t>817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3345">
                <a:tc>
                  <a:txBody>
                    <a:bodyPr/>
                    <a:lstStyle/>
                    <a:p>
                      <a:pPr algn="ctr" rtl="0" fontAlgn="ctr"/>
                      <a:r>
                        <a:rPr lang="en-US" sz="1100" b="1" i="0" u="none" strike="noStrike" dirty="0">
                          <a:solidFill>
                            <a:srgbClr val="000000"/>
                          </a:solidFill>
                          <a:latin typeface="Cambria"/>
                        </a:rPr>
                        <a:t>Paraffin + Naphthenic</a:t>
                      </a:r>
                      <a:r>
                        <a:rPr lang="en-US" sz="1100" b="1" i="0" u="none" strike="noStrike" dirty="0">
                          <a:solidFill>
                            <a:srgbClr val="000000"/>
                          </a:solidFill>
                          <a:latin typeface="맑은 고딕"/>
                        </a:rPr>
                        <a:t> </a:t>
                      </a:r>
                      <a:endParaRPr lang="en-US" sz="1100" b="1" i="0" u="none" strike="noStrike" dirty="0">
                        <a:solidFill>
                          <a:srgbClr val="000000"/>
                        </a:solidFill>
                        <a:latin typeface="Cambria"/>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dirty="0">
                          <a:solidFill>
                            <a:srgbClr val="000000"/>
                          </a:solidFill>
                          <a:latin typeface="Cambria"/>
                        </a:rPr>
                        <a:t>After 336 hours </a:t>
                      </a:r>
                      <a:endParaRPr lang="en-US" sz="1100" b="1" i="0" u="none" strike="noStrike" dirty="0" smtClean="0">
                        <a:solidFill>
                          <a:srgbClr val="000000"/>
                        </a:solidFill>
                        <a:latin typeface="Cambria"/>
                      </a:endParaRPr>
                    </a:p>
                    <a:p>
                      <a:pPr algn="ctr" rtl="0" fontAlgn="ctr"/>
                      <a:r>
                        <a:rPr lang="en-US" sz="1100" b="1" i="0" u="none" strike="noStrike" dirty="0" smtClean="0">
                          <a:solidFill>
                            <a:srgbClr val="000000"/>
                          </a:solidFill>
                          <a:latin typeface="Cambria"/>
                        </a:rPr>
                        <a:t>after </a:t>
                      </a:r>
                      <a:r>
                        <a:rPr lang="en-US" sz="1100" b="1" i="0" u="none" strike="noStrike" dirty="0">
                          <a:solidFill>
                            <a:srgbClr val="000000"/>
                          </a:solidFill>
                          <a:latin typeface="Cambria"/>
                        </a:rPr>
                        <a:t>heating</a:t>
                      </a:r>
                      <a:r>
                        <a:rPr lang="en-US" sz="1100" b="1" i="0" u="none" strike="noStrike" dirty="0">
                          <a:solidFill>
                            <a:srgbClr val="000000"/>
                          </a:solidFill>
                          <a:latin typeface="맑은 고딕"/>
                        </a:rPr>
                        <a:t> </a:t>
                      </a:r>
                      <a:endParaRPr lang="en-US" sz="1100" b="1" i="0" u="none" strike="noStrike" dirty="0">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000000"/>
                          </a:solidFill>
                          <a:latin typeface="Cambria"/>
                        </a:rPr>
                        <a:t>- </a:t>
                      </a:r>
                      <a:r>
                        <a:rPr lang="ko-KR" altLang="en-US" sz="1100" b="1" i="0" u="none" strike="noStrike" dirty="0">
                          <a:solidFill>
                            <a:srgbClr val="000000"/>
                          </a:solidFill>
                          <a:latin typeface="맑은 고딕"/>
                        </a:rPr>
                        <a:t> </a:t>
                      </a:r>
                      <a:endParaRPr lang="ko-KR" altLang="en-US" sz="1100" b="1" i="0" u="none" strike="noStrike" dirty="0">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a:solidFill>
                            <a:srgbClr val="000000"/>
                          </a:solidFill>
                          <a:latin typeface="Cambria"/>
                        </a:rPr>
                        <a:t>- </a:t>
                      </a:r>
                      <a:r>
                        <a:rPr lang="ko-KR" altLang="en-US" sz="1100" b="1" i="0" u="none" strike="noStrike">
                          <a:solidFill>
                            <a:srgbClr val="000000"/>
                          </a:solidFill>
                          <a:latin typeface="맑은 고딕"/>
                        </a:rPr>
                        <a:t> </a:t>
                      </a:r>
                      <a:endParaRPr lang="ko-KR" altLang="en-US" sz="1100" b="1" i="0" u="none" strike="noStrike">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000000"/>
                          </a:solidFill>
                          <a:latin typeface="Cambria"/>
                        </a:rPr>
                        <a:t>5,137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a:t>
                      </a:r>
                      <a:r>
                        <a:rPr lang="ko-KR" altLang="en-US" sz="1100" b="1" i="0" u="none" strike="noStrike" dirty="0">
                          <a:solidFill>
                            <a:srgbClr val="FF0000"/>
                          </a:solidFill>
                          <a:latin typeface="맑은 고딕"/>
                        </a:rPr>
                        <a:t> </a:t>
                      </a:r>
                      <a:endParaRPr lang="ko-KR" altLang="en-US" sz="1100" b="1" i="0" u="none" strike="noStrike" dirty="0">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a:t>
                      </a:r>
                      <a:r>
                        <a:rPr lang="ko-KR" altLang="en-US" sz="1100" b="1" i="0" u="none" strike="noStrike" dirty="0">
                          <a:solidFill>
                            <a:srgbClr val="FF0000"/>
                          </a:solidFill>
                          <a:latin typeface="맑은 고딕"/>
                        </a:rPr>
                        <a:t> </a:t>
                      </a:r>
                      <a:endParaRPr lang="ko-KR" altLang="en-US" sz="1100" b="1" i="0" u="none" strike="noStrike" dirty="0">
                        <a:solidFill>
                          <a:srgbClr val="FF0000"/>
                        </a:solidFill>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689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FF0000"/>
                          </a:solidFill>
                          <a:latin typeface="Cambria"/>
                        </a:rPr>
                        <a:t>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a:solidFill>
                            <a:srgbClr val="000000"/>
                          </a:solidFill>
                          <a:latin typeface="Cambria"/>
                        </a:rPr>
                        <a:t>324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altLang="ko-KR" sz="1100" b="1" i="0" u="none" strike="noStrike" dirty="0" smtClean="0">
                          <a:solidFill>
                            <a:srgbClr val="000000"/>
                          </a:solidFill>
                          <a:latin typeface="Cambria"/>
                        </a:rPr>
                        <a:t>1,094</a:t>
                      </a:r>
                      <a:endParaRPr lang="en-US" altLang="ko-KR" sz="1100" b="1" i="0" u="none" strike="noStrike" dirty="0">
                        <a:solidFill>
                          <a:srgbClr val="000000"/>
                        </a:solidFill>
                        <a:latin typeface="Cambria"/>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8" name="차트 17"/>
          <p:cNvGraphicFramePr/>
          <p:nvPr/>
        </p:nvGraphicFramePr>
        <p:xfrm>
          <a:off x="762000" y="3200400"/>
          <a:ext cx="8153400" cy="3048000"/>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3"/>
          <p:cNvSpPr txBox="1">
            <a:spLocks noChangeArrowheads="1"/>
          </p:cNvSpPr>
          <p:nvPr/>
        </p:nvSpPr>
        <p:spPr bwMode="auto">
          <a:xfrm>
            <a:off x="7263601" y="3090446"/>
            <a:ext cx="2718599" cy="584775"/>
          </a:xfrm>
          <a:prstGeom prst="rect">
            <a:avLst/>
          </a:prstGeom>
          <a:noFill/>
          <a:ln w="9525">
            <a:noFill/>
            <a:miter lim="800000"/>
            <a:headEnd/>
            <a:tailEnd/>
          </a:ln>
        </p:spPr>
        <p:txBody>
          <a:bodyPr wrap="square">
            <a:spAutoFit/>
          </a:bodyPr>
          <a:lstStyle/>
          <a:p>
            <a:pPr eaLnBrk="1" latinLnBrk="1" hangingPunct="1"/>
            <a:r>
              <a:rPr lang="en-US" altLang="ko-KR" sz="1600" dirty="0" smtClean="0">
                <a:latin typeface="Candara" pitchFamily="34" charset="0"/>
              </a:rPr>
              <a:t>&lt;105 </a:t>
            </a:r>
            <a:r>
              <a:rPr lang="ko-KR" altLang="en-US" sz="1600" dirty="0" smtClean="0">
                <a:latin typeface="Candara" pitchFamily="34" charset="0"/>
              </a:rPr>
              <a:t>℃ </a:t>
            </a:r>
            <a:r>
              <a:rPr lang="en-US" altLang="ko-KR" sz="1600" dirty="0" smtClean="0">
                <a:latin typeface="Candara" pitchFamily="34" charset="0"/>
              </a:rPr>
              <a:t>, 336hr </a:t>
            </a:r>
          </a:p>
          <a:p>
            <a:pPr eaLnBrk="1" latinLnBrk="1" hangingPunct="1"/>
            <a:r>
              <a:rPr lang="en-US" altLang="ko-KR" sz="1600" dirty="0" smtClean="0">
                <a:latin typeface="Candara" pitchFamily="34" charset="0"/>
              </a:rPr>
              <a:t>Degradation test. &gt;</a:t>
            </a:r>
            <a:endParaRPr lang="ko-KR" altLang="en-US" sz="1600" dirty="0">
              <a:latin typeface="Candara" pitchFamily="34" charset="0"/>
            </a:endParaRPr>
          </a:p>
        </p:txBody>
      </p:sp>
      <p:sp>
        <p:nvSpPr>
          <p:cNvPr id="14"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6"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a:bodyPr>
          <a:lstStyle/>
          <a:p>
            <a:pPr algn="ctr"/>
            <a:r>
              <a:rPr lang="en-US" altLang="ko-KR" sz="3600" b="1" dirty="0" smtClean="0">
                <a:latin typeface="Candara" pitchFamily="34" charset="0"/>
              </a:rPr>
              <a:t>Specifications of ESTRAN U type &amp; I type</a:t>
            </a:r>
            <a:endParaRPr lang="en-US" altLang="ko-KR" sz="3600" dirty="0">
              <a:latin typeface="Candara" pitchFamily="34" charset="0"/>
            </a:endParaRPr>
          </a:p>
        </p:txBody>
      </p:sp>
      <p:sp>
        <p:nvSpPr>
          <p:cNvPr id="9"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graphicFrame>
        <p:nvGraphicFramePr>
          <p:cNvPr id="12" name="표 11"/>
          <p:cNvGraphicFramePr>
            <a:graphicFrameLocks noGrp="1"/>
          </p:cNvGraphicFramePr>
          <p:nvPr/>
        </p:nvGraphicFramePr>
        <p:xfrm>
          <a:off x="200025" y="1403350"/>
          <a:ext cx="9504363" cy="4732506"/>
        </p:xfrm>
        <a:graphic>
          <a:graphicData uri="http://schemas.openxmlformats.org/drawingml/2006/table">
            <a:tbl>
              <a:tblPr/>
              <a:tblGrid>
                <a:gridCol w="1198563"/>
                <a:gridCol w="711200"/>
                <a:gridCol w="714375"/>
                <a:gridCol w="747712"/>
                <a:gridCol w="681038"/>
                <a:gridCol w="1473200"/>
                <a:gridCol w="944562"/>
                <a:gridCol w="1011238"/>
                <a:gridCol w="1012825"/>
                <a:gridCol w="1009650"/>
              </a:tblGrid>
              <a:tr h="220663">
                <a:tc rowSpan="2"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CHARACTERISTICS</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1DEC2"/>
                    </a:solidFill>
                  </a:tcPr>
                </a:tc>
                <a:tc rowSpan="2" hMerge="1">
                  <a:txBody>
                    <a:bodyPr/>
                    <a:lstStyle/>
                    <a:p>
                      <a:pPr latinLnBrk="1"/>
                      <a:endParaRPr lang="ko-KR" altLang="en-US"/>
                    </a:p>
                  </a:txBody>
                  <a:tcPr/>
                </a:tc>
                <a:tc rowSpan="2" hMerge="1">
                  <a:txBody>
                    <a:bodyPr/>
                    <a:lstStyle/>
                    <a:p>
                      <a:pPr latinLnBrk="1"/>
                      <a:endParaRPr lang="ko-KR" altLang="en-US"/>
                    </a:p>
                  </a:txBody>
                  <a:tcPr/>
                </a:tc>
                <a:tc rowSpan="2" hMerge="1">
                  <a:txBody>
                    <a:bodyPr/>
                    <a:lstStyle/>
                    <a:p>
                      <a:pPr latinLnBrk="1"/>
                      <a:endParaRPr lang="ko-KR" altLang="en-US"/>
                    </a:p>
                  </a:txBody>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Unit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1DEC2"/>
                    </a:solidFill>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Method</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1DEC2"/>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Specification</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1DEC2"/>
                    </a:solidFill>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돋움" pitchFamily="50" charset="-127"/>
                        </a:rPr>
                        <a:t>ESTRAN</a:t>
                      </a:r>
                    </a:p>
                    <a:p>
                      <a:pPr marL="0" marR="0" lvl="0" indent="0" algn="ctr" defTabSz="914400" rtl="0" eaLnBrk="1" fontAlgn="ctr" latinLnBrk="1" hangingPunct="1">
                        <a:lnSpc>
                          <a:spcPct val="100000"/>
                        </a:lnSpc>
                        <a:spcBef>
                          <a:spcPct val="0"/>
                        </a:spcBef>
                        <a:spcAft>
                          <a:spcPct val="0"/>
                        </a:spcAft>
                        <a:buClrTx/>
                        <a:buSzTx/>
                        <a:buFontTx/>
                        <a:buNone/>
                        <a:tabLst/>
                      </a:pPr>
                      <a:endParaRPr kumimoji="0" lang="en-US" altLang="ko-KR" sz="1000" b="1" i="0" u="none" strike="noStrike" cap="none" normalizeH="0" baseline="0" smtClean="0">
                        <a:ln>
                          <a:noFill/>
                        </a:ln>
                        <a:solidFill>
                          <a:srgbClr val="00B050"/>
                        </a:solidFill>
                        <a:effectLst/>
                        <a:latin typeface="Candara" pitchFamily="34" charset="0"/>
                        <a:ea typeface="돋움" pitchFamily="50" charset="-127"/>
                      </a:endParaRPr>
                    </a:p>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돋움" pitchFamily="50" charset="-127"/>
                        </a:rPr>
                        <a:t>U Type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1DEC2"/>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Specification</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1DEC2"/>
                    </a:solidFill>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돋움" pitchFamily="50" charset="-127"/>
                        </a:rPr>
                        <a:t>ESTRAN</a:t>
                      </a:r>
                    </a:p>
                    <a:p>
                      <a:pPr marL="0" marR="0" lvl="0" indent="0" algn="ctr" defTabSz="914400" rtl="0" eaLnBrk="1" fontAlgn="ctr" latinLnBrk="1" hangingPunct="1">
                        <a:lnSpc>
                          <a:spcPct val="100000"/>
                        </a:lnSpc>
                        <a:spcBef>
                          <a:spcPct val="0"/>
                        </a:spcBef>
                        <a:spcAft>
                          <a:spcPct val="0"/>
                        </a:spcAft>
                        <a:buClrTx/>
                        <a:buSzTx/>
                        <a:buFontTx/>
                        <a:buNone/>
                        <a:tabLst/>
                      </a:pPr>
                      <a:endParaRPr kumimoji="0" lang="en-US" altLang="ko-KR" sz="1000" b="1" i="0" u="none" strike="noStrike" cap="none" normalizeH="0" baseline="0" smtClean="0">
                        <a:ln>
                          <a:noFill/>
                        </a:ln>
                        <a:solidFill>
                          <a:schemeClr val="tx1"/>
                        </a:solidFill>
                        <a:effectLst/>
                        <a:latin typeface="Candara" pitchFamily="34" charset="0"/>
                        <a:ea typeface="돋움" pitchFamily="50" charset="-127"/>
                      </a:endParaRPr>
                    </a:p>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돋움" pitchFamily="50" charset="-127"/>
                        </a:rPr>
                        <a:t>I Type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1DEC2"/>
                    </a:solidFill>
                  </a:tcPr>
                </a:tc>
              </a:tr>
              <a:tr h="285750">
                <a:tc gridSpan="4" vMerge="1">
                  <a:txBody>
                    <a:bodyPr/>
                    <a:lstStyle/>
                    <a:p>
                      <a:pPr latinLnBrk="1"/>
                      <a:endParaRPr lang="ko-KR" altLang="en-US"/>
                    </a:p>
                  </a:txBody>
                  <a:tcPr/>
                </a:tc>
                <a:tc hMerge="1" vMerge="1">
                  <a:txBody>
                    <a:bodyPr/>
                    <a:lstStyle/>
                    <a:p>
                      <a:pPr latinLnBrk="1"/>
                      <a:endParaRPr lang="ko-KR" altLang="en-US"/>
                    </a:p>
                  </a:txBody>
                  <a:tcPr/>
                </a:tc>
                <a:tc hMerge="1" vMerge="1">
                  <a:txBody>
                    <a:bodyPr/>
                    <a:lstStyle/>
                    <a:p>
                      <a:pPr latinLnBrk="1"/>
                      <a:endParaRPr lang="ko-KR" altLang="en-US"/>
                    </a:p>
                  </a:txBody>
                  <a:tcPr/>
                </a:tc>
                <a:tc hMerge="1"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IEC60296</a:t>
                      </a:r>
                    </a:p>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U TYPE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1DEC2"/>
                    </a:solidFill>
                  </a:tcPr>
                </a:tc>
                <a:tc v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IEC60296</a:t>
                      </a:r>
                    </a:p>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 TYPE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1DEC2"/>
                    </a:solidFill>
                  </a:tcPr>
                </a:tc>
                <a:tc vMerge="1">
                  <a:txBody>
                    <a:bodyPr/>
                    <a:lstStyle/>
                    <a:p>
                      <a:pPr latinLnBrk="1"/>
                      <a:endParaRPr lang="ko-KR" altLang="en-US"/>
                    </a:p>
                  </a:txBody>
                  <a:tcPr/>
                </a:tc>
              </a:tr>
              <a:tr h="220663">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Density (at 20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000" b="1" i="0" u="none" strike="noStrike" cap="none" normalizeH="0" baseline="0" smtClean="0">
                          <a:ln>
                            <a:noFill/>
                          </a:ln>
                          <a:solidFill>
                            <a:schemeClr val="tx1"/>
                          </a:solidFill>
                          <a:effectLst/>
                          <a:latin typeface="Candara" pitchFamily="34" charset="0"/>
                          <a:ea typeface="HY견명조" pitchFamily="18" charset="-127"/>
                        </a:rPr>
                        <a:t>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ISO 3675</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0.895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0.8270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0.895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0.8270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Appearance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000" b="1" i="0" u="none" strike="noStrike" cap="none" normalizeH="0" baseline="0" smtClean="0">
                          <a:ln>
                            <a:noFill/>
                          </a:ln>
                          <a:solidFill>
                            <a:schemeClr val="tx1"/>
                          </a:solidFill>
                          <a:effectLst/>
                          <a:latin typeface="Candara" pitchFamily="34" charset="0"/>
                          <a:ea typeface="HY견명조" pitchFamily="18" charset="-127"/>
                        </a:rPr>
                        <a:t>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60296</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Clear</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돋움" pitchFamily="50" charset="-127"/>
                        </a:rPr>
                        <a:t>Clear</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Clear</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돋움" pitchFamily="50" charset="-127"/>
                        </a:rPr>
                        <a:t>Clear</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Viscosity (at -30 ℃)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cSt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ISO 3104</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1800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241.0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1800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241.0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Viscosity (at 40 ℃)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cSt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ISO 3104</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12.0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7.587</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12.0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7.587</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Flash Point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000" b="1" i="0" u="none" strike="noStrike" cap="none" normalizeH="0" baseline="0" smtClean="0">
                          <a:ln>
                            <a:noFill/>
                          </a:ln>
                          <a:solidFill>
                            <a:schemeClr val="tx1"/>
                          </a:solidFill>
                          <a:effectLst/>
                          <a:latin typeface="Candara" pitchFamily="34" charset="0"/>
                          <a:ea typeface="HY견명조" pitchFamily="18" charset="-127"/>
                        </a:rPr>
                        <a:t>℃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ISO 2719</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135 Min</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150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135 Min</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150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Pour Point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000" b="1" i="0" u="none" strike="noStrike" cap="none" normalizeH="0" baseline="0" smtClean="0">
                          <a:ln>
                            <a:noFill/>
                          </a:ln>
                          <a:solidFill>
                            <a:schemeClr val="tx1"/>
                          </a:solidFill>
                          <a:effectLst/>
                          <a:latin typeface="Candara" pitchFamily="34" charset="0"/>
                          <a:ea typeface="HY견명조" pitchFamily="18" charset="-127"/>
                        </a:rPr>
                        <a:t>℃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ISO 3016</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 -40.0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&lt; -42.0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 -40.0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&lt; -42.0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Acidity Value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mg KOH/g</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62021-1</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0.01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0.006</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0.01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0.006</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Corrosive Sulfur</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000" b="1" i="0" u="none" strike="noStrike" cap="none" normalizeH="0" baseline="0" smtClean="0">
                          <a:ln>
                            <a:noFill/>
                          </a:ln>
                          <a:solidFill>
                            <a:schemeClr val="tx1"/>
                          </a:solidFill>
                          <a:effectLst/>
                          <a:latin typeface="Candara" pitchFamily="34" charset="0"/>
                          <a:ea typeface="HY견명조" pitchFamily="18" charset="-127"/>
                        </a:rPr>
                        <a:t>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DIN 51353</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Not Corrosive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돋움" pitchFamily="50" charset="-127"/>
                        </a:rPr>
                        <a:t>Not Corrosive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Not Corrosive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돋움" pitchFamily="50" charset="-127"/>
                        </a:rPr>
                        <a:t>Not Corrosive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rowSpan="2" grid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Water Content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pPr latinLnBrk="1"/>
                      <a:endParaRPr lang="ko-KR" altLang="en-US"/>
                    </a:p>
                  </a:txBody>
                  <a:tcPr/>
                </a:tc>
                <a:tc rowSpan="2"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Drum</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mg/kg</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60814</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40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&lt;20.0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40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&lt;20.0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3" vMerge="1">
                  <a:txBody>
                    <a:bodyPr/>
                    <a:lstStyle/>
                    <a:p>
                      <a:pPr latinLnBrk="1"/>
                      <a:endParaRPr lang="ko-KR" altLang="en-US"/>
                    </a:p>
                  </a:txBody>
                  <a:tcPr/>
                </a:tc>
                <a:tc hMerge="1" vMerge="1">
                  <a:txBody>
                    <a:bodyPr/>
                    <a:lstStyle/>
                    <a:p>
                      <a:pPr latinLnBrk="1"/>
                      <a:endParaRPr lang="ko-KR" altLang="en-US"/>
                    </a:p>
                  </a:txBody>
                  <a:tcPr/>
                </a:tc>
                <a:tc hMerge="1" v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Bulk</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30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_</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30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_</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row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Oxidation Stability</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TEST duration</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Sludge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HY견명조" pitchFamily="18" charset="-127"/>
                        </a:rPr>
                        <a: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61125(Method C)</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0.8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0.22</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0.8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0.27</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vMerge="1">
                  <a:txBody>
                    <a:bodyPr/>
                    <a:lstStyle/>
                    <a:p>
                      <a:pPr latinLnBrk="1"/>
                      <a:endParaRPr lang="ko-KR" altLang="en-US"/>
                    </a:p>
                  </a:txBody>
                  <a:tcPr/>
                </a:tc>
                <a:tc grid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U Type (164h/120℃)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T.A.V</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mg KOH/g</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61125(Method C)</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1.2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0.36</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1.2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0.20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vMerge="1">
                  <a:txBody>
                    <a:bodyPr/>
                    <a:lstStyle/>
                    <a:p>
                      <a:pPr latinLnBrk="1"/>
                      <a:endParaRPr lang="ko-KR" altLang="en-US"/>
                    </a:p>
                  </a:txBody>
                  <a:tcPr/>
                </a:tc>
                <a:tc grid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 Type (500h/120℃)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DDF at 90℃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000" b="1" i="0" u="none" strike="noStrike" cap="none" normalizeH="0" baseline="0" smtClean="0">
                          <a:ln>
                            <a:noFill/>
                          </a:ln>
                          <a:solidFill>
                            <a:schemeClr val="tx1"/>
                          </a:solidFill>
                          <a:effectLst/>
                          <a:latin typeface="Candara" pitchFamily="34" charset="0"/>
                          <a:ea typeface="HY견명조" pitchFamily="18" charset="-127"/>
                        </a:rPr>
                        <a:t>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60247</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0.5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0.042</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0.5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0.058</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rowSpan="2" gridSpan="3">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Antioxidant additive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pPr latinLnBrk="1"/>
                      <a:endParaRPr lang="ko-KR" altLang="en-US"/>
                    </a:p>
                  </a:txBody>
                  <a:tcPr/>
                </a:tc>
                <a:tc rowSpan="2"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U Type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HY견명조" pitchFamily="18" charset="-127"/>
                        </a:rPr>
                        <a: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60666</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Not detectable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돋움" pitchFamily="50" charset="-127"/>
                        </a:rPr>
                        <a:t>Not detectable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HY견명조" pitchFamily="18" charset="-127"/>
                        </a:rPr>
                        <a: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3" vMerge="1">
                  <a:txBody>
                    <a:bodyPr/>
                    <a:lstStyle/>
                    <a:p>
                      <a:pPr latinLnBrk="1"/>
                      <a:endParaRPr lang="ko-KR" altLang="en-US"/>
                    </a:p>
                  </a:txBody>
                  <a:tcPr/>
                </a:tc>
                <a:tc hMerge="1" vMerge="1">
                  <a:txBody>
                    <a:bodyPr/>
                    <a:lstStyle/>
                    <a:p>
                      <a:pPr latinLnBrk="1"/>
                      <a:endParaRPr lang="ko-KR" altLang="en-US"/>
                    </a:p>
                  </a:txBody>
                  <a:tcPr/>
                </a:tc>
                <a:tc hMerge="1" v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 Type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HY견명조" pitchFamily="18" charset="-127"/>
                        </a:rPr>
                        <a: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60666</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HY견명조" pitchFamily="18" charset="-127"/>
                        </a:rPr>
                        <a: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HY견명조" pitchFamily="18" charset="-127"/>
                        </a:rPr>
                        <a:t>0.08 ~ 0.40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&lt;0.4</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rowSpan="2" grid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Breakdown Voltage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pPr latinLnBrk="1"/>
                      <a:endParaRPr lang="ko-KR" altLang="en-US"/>
                    </a:p>
                  </a:txBody>
                  <a:tcPr/>
                </a:tc>
                <a:tc grid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As delivered</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row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kV</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60156</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30 Min</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72</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30 Min</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70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2" vMerge="1">
                  <a:txBody>
                    <a:bodyPr/>
                    <a:lstStyle/>
                    <a:p>
                      <a:pPr latinLnBrk="1"/>
                      <a:endParaRPr lang="ko-KR" altLang="en-US"/>
                    </a:p>
                  </a:txBody>
                  <a:tcPr/>
                </a:tc>
                <a:tc hMerge="1" vMerge="1">
                  <a:txBody>
                    <a:bodyPr/>
                    <a:lstStyle/>
                    <a:p>
                      <a:pPr latinLnBrk="1"/>
                      <a:endParaRPr lang="ko-KR" altLang="en-US"/>
                    </a:p>
                  </a:txBody>
                  <a:tcPr/>
                </a:tc>
                <a:tc gridSpan="2">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After treatment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60156</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70 Min</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&gt; 80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70 Min</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 typeface="Wingdings" pitchFamily="2" charset="2"/>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&gt;80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8600">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Dissipation Factor (40-60Hz, 90℃)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ko-KR" altLang="en-US" sz="1000" b="1" i="0" u="none" strike="noStrike" cap="none" normalizeH="0" baseline="0" smtClean="0">
                          <a:ln>
                            <a:noFill/>
                          </a:ln>
                          <a:solidFill>
                            <a:schemeClr val="tx1"/>
                          </a:solidFill>
                          <a:effectLst/>
                          <a:latin typeface="Candara" pitchFamily="34" charset="0"/>
                          <a:ea typeface="HY견명조" pitchFamily="18" charset="-127"/>
                        </a:rPr>
                        <a:t>　</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60247 / IEC 61620</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0.005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HY견명조" pitchFamily="18" charset="-127"/>
                        </a:rPr>
                        <a:t>0.0005</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0.005 Max</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70C0"/>
                          </a:solidFill>
                          <a:effectLst/>
                          <a:latin typeface="Candara" pitchFamily="34" charset="0"/>
                          <a:ea typeface="HY견명조" pitchFamily="18" charset="-127"/>
                        </a:rPr>
                        <a:t>0.0005</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gridSpan="4">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PCB Content</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ppm</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IEC 61619</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Not detectable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rgbClr val="00B050"/>
                          </a:solidFill>
                          <a:effectLst/>
                          <a:latin typeface="Candara" pitchFamily="34" charset="0"/>
                          <a:ea typeface="돋움" pitchFamily="50" charset="-127"/>
                        </a:rPr>
                        <a:t>Not detectable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smtClean="0">
                          <a:ln>
                            <a:noFill/>
                          </a:ln>
                          <a:solidFill>
                            <a:schemeClr val="tx1"/>
                          </a:solidFill>
                          <a:effectLst/>
                          <a:latin typeface="Candara" pitchFamily="34" charset="0"/>
                          <a:ea typeface="돋움" pitchFamily="50" charset="-127"/>
                        </a:rPr>
                        <a:t>Not detectable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70C0"/>
                          </a:solidFill>
                          <a:effectLst/>
                          <a:latin typeface="Candara" pitchFamily="34" charset="0"/>
                          <a:ea typeface="돋움" pitchFamily="50" charset="-127"/>
                        </a:rPr>
                        <a:t>Not detectable</a:t>
                      </a:r>
                    </a:p>
                  </a:txBody>
                  <a:tcPr marL="6509" marR="6509" marT="650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7"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fontScale="92500"/>
          </a:bodyPr>
          <a:lstStyle/>
          <a:p>
            <a:pPr algn="ctr"/>
            <a:r>
              <a:rPr lang="en-US" altLang="ko-KR" sz="3600" b="1" dirty="0" smtClean="0">
                <a:latin typeface="Candara" pitchFamily="34" charset="0"/>
              </a:rPr>
              <a:t>Comparison with other companies’ products overseas</a:t>
            </a:r>
            <a:endParaRPr lang="en-US" altLang="ko-KR" sz="3600" b="1" dirty="0">
              <a:latin typeface="Candara" pitchFamily="34" charset="0"/>
            </a:endParaRPr>
          </a:p>
        </p:txBody>
      </p:sp>
      <p:sp>
        <p:nvSpPr>
          <p:cNvPr id="9"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graphicFrame>
        <p:nvGraphicFramePr>
          <p:cNvPr id="13" name="표 12"/>
          <p:cNvGraphicFramePr>
            <a:graphicFrameLocks noGrp="1"/>
          </p:cNvGraphicFramePr>
          <p:nvPr/>
        </p:nvGraphicFramePr>
        <p:xfrm>
          <a:off x="152400" y="1435100"/>
          <a:ext cx="9601198" cy="4750333"/>
        </p:xfrm>
        <a:graphic>
          <a:graphicData uri="http://schemas.openxmlformats.org/drawingml/2006/table">
            <a:tbl>
              <a:tblPr/>
              <a:tblGrid>
                <a:gridCol w="967566"/>
                <a:gridCol w="765915"/>
                <a:gridCol w="693123"/>
                <a:gridCol w="699174"/>
                <a:gridCol w="1132819"/>
                <a:gridCol w="1084006"/>
                <a:gridCol w="1006577"/>
                <a:gridCol w="1084006"/>
                <a:gridCol w="1084006"/>
                <a:gridCol w="1084006"/>
              </a:tblGrid>
              <a:tr h="357190">
                <a:tc grid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CHARACTERISTICS</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F2FFB3"/>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Unit</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F2FFB3"/>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TEST</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 METHOD</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F2FFB3"/>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SPECIFICATION</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F2FFB3"/>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DONG NAM</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ESTRAN </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SHELL</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chemeClr val="tx1"/>
                          </a:solidFill>
                          <a:effectLst/>
                          <a:latin typeface="Candara" pitchFamily="34" charset="0"/>
                          <a:ea typeface="돋움" pitchFamily="34" charset="-127"/>
                        </a:rPr>
                        <a:t>DIALA D</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NYNAS </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LIBRA</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SHELL</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DIALA  B</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ERGON</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err="1" smtClean="0">
                          <a:ln>
                            <a:noFill/>
                          </a:ln>
                          <a:solidFill>
                            <a:srgbClr val="000000"/>
                          </a:solidFill>
                          <a:effectLst/>
                          <a:latin typeface="Candara" pitchFamily="34" charset="0"/>
                          <a:ea typeface="돋움" pitchFamily="34" charset="-127"/>
                        </a:rPr>
                        <a:t>HyVolt</a:t>
                      </a: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 I</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grid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Density 20℃</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kg/dm</a:t>
                      </a:r>
                      <a:r>
                        <a:rPr kumimoji="0" lang="en-US" altLang="ko-KR" sz="900" b="1" i="0" u="none" strike="noStrike" cap="none" normalizeH="0" baseline="30000" smtClean="0">
                          <a:ln>
                            <a:noFill/>
                          </a:ln>
                          <a:solidFill>
                            <a:srgbClr val="000000"/>
                          </a:solidFill>
                          <a:effectLst/>
                          <a:latin typeface="Candara" pitchFamily="34" charset="0"/>
                          <a:ea typeface="돋움" pitchFamily="34" charset="-127"/>
                        </a:rPr>
                        <a:t>3</a:t>
                      </a:r>
                      <a:endParaRPr kumimoji="0" lang="en-US" altLang="ko-KR" sz="900" b="0" i="0" u="none" strike="noStrike" cap="none" normalizeH="0" baseline="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ISO 3675</a:t>
                      </a:r>
                      <a:endParaRPr kumimoji="0" lang="en-US" altLang="ko-KR" sz="900" b="0" i="0" u="none" strike="noStrike" cap="none" normalizeH="0" baseline="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0.895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0.827</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0.881</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0.875</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0.881</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0.881</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Viscosity </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-30℃</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cSt</a:t>
                      </a:r>
                      <a:endParaRPr kumimoji="0" lang="en-US" altLang="ko-KR" sz="900" b="0" i="0" u="none" strike="noStrike" cap="none" normalizeH="0" baseline="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ISO 3104</a:t>
                      </a:r>
                      <a:endParaRPr kumimoji="0" lang="en-US" altLang="ko-KR" sz="900" b="0" i="0" u="none" strike="noStrike" cap="none" normalizeH="0" baseline="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1,800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241.0</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730</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1100</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1400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1291</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40℃</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err="1" smtClean="0">
                          <a:ln>
                            <a:noFill/>
                          </a:ln>
                          <a:solidFill>
                            <a:srgbClr val="000000"/>
                          </a:solidFill>
                          <a:effectLst/>
                          <a:latin typeface="Candara" pitchFamily="34" charset="0"/>
                          <a:ea typeface="돋움" pitchFamily="34" charset="-127"/>
                        </a:rPr>
                        <a:t>cSt</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12.0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7.587</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8.100</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9.600</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10.00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10.3</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grid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Flash Point P.M</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ko-KR" altLang="en-US" sz="900" b="1" i="0" u="none" strike="noStrike" cap="none" normalizeH="0" baseline="0" dirty="0" smtClean="0">
                          <a:ln>
                            <a:noFill/>
                          </a:ln>
                          <a:solidFill>
                            <a:srgbClr val="000000"/>
                          </a:solidFill>
                          <a:effectLst/>
                          <a:latin typeface="Candara" pitchFamily="34" charset="0"/>
                          <a:ea typeface="HY견명조" pitchFamily="18" charset="-127"/>
                        </a:rPr>
                        <a:t>℃</a:t>
                      </a:r>
                      <a:endParaRPr kumimoji="0" lang="ko-KR" altLang="en-US" sz="900" b="0" i="0" u="none" strike="noStrike" cap="none" normalizeH="0" baseline="0" dirty="0" smtClean="0">
                        <a:ln>
                          <a:noFill/>
                        </a:ln>
                        <a:solidFill>
                          <a:srgbClr val="000000"/>
                        </a:solidFill>
                        <a:effectLst/>
                        <a:latin typeface="Candara" pitchFamily="34" charset="0"/>
                        <a:ea typeface="HY견명조" pitchFamily="18"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ISO 2719</a:t>
                      </a:r>
                      <a:endParaRPr kumimoji="0" lang="en-US" altLang="ko-KR" sz="900" b="0" i="0" u="none" strike="noStrike" cap="none" normalizeH="0" baseline="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135 Min</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150</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140</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152</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140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146</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grid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Pour Point</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ko-KR" altLang="en-US" sz="900" b="1" i="0" u="none" strike="noStrike" cap="none" normalizeH="0" baseline="0" smtClean="0">
                          <a:ln>
                            <a:noFill/>
                          </a:ln>
                          <a:solidFill>
                            <a:srgbClr val="000000"/>
                          </a:solidFill>
                          <a:effectLst/>
                          <a:latin typeface="Candara" pitchFamily="34" charset="0"/>
                          <a:ea typeface="HY견명조" pitchFamily="18" charset="-127"/>
                        </a:rPr>
                        <a:t>℃</a:t>
                      </a:r>
                      <a:endParaRPr kumimoji="0" lang="ko-KR" altLang="en-US" sz="900" b="0" i="0" u="none" strike="noStrike" cap="none" normalizeH="0" baseline="0" smtClean="0">
                        <a:ln>
                          <a:noFill/>
                        </a:ln>
                        <a:solidFill>
                          <a:srgbClr val="000000"/>
                        </a:solidFill>
                        <a:effectLst/>
                        <a:latin typeface="Candara" pitchFamily="34" charset="0"/>
                        <a:ea typeface="HY견명조" pitchFamily="18"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ISO 3016</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-40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-42.0</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&lt; -50</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-51</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&lt; -50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-62</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grid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Acidity Value</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mg KOH/g</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62021-1</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0.01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&lt; 0.01</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&lt; 0.01</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&lt; 0.01</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&lt; 0.01</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&lt; 0.01</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grid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Corrosive </a:t>
                      </a:r>
                      <a:r>
                        <a:rPr kumimoji="0" lang="en-US" altLang="ko-KR" sz="900" b="1" i="0" u="none" strike="noStrike" cap="none" normalizeH="0" baseline="0" dirty="0" err="1" smtClean="0">
                          <a:ln>
                            <a:noFill/>
                          </a:ln>
                          <a:solidFill>
                            <a:srgbClr val="000000"/>
                          </a:solidFill>
                          <a:effectLst/>
                          <a:latin typeface="Candara" pitchFamily="34" charset="0"/>
                          <a:ea typeface="돋움" pitchFamily="34" charset="-127"/>
                        </a:rPr>
                        <a:t>Sulphur</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endParaRPr kumimoji="0" lang="ko-KR" altLang="en-US" sz="900" b="0" i="0" u="none" strike="noStrike" cap="none" normalizeH="0" baseline="0" dirty="0" smtClean="0">
                        <a:ln>
                          <a:noFill/>
                        </a:ln>
                        <a:solidFill>
                          <a:srgbClr val="000000"/>
                        </a:solidFill>
                        <a:effectLst/>
                        <a:latin typeface="Candara" pitchFamily="34" charset="0"/>
                        <a:ea typeface="HY견명조" pitchFamily="18"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DIN 51353</a:t>
                      </a:r>
                      <a:endParaRPr kumimoji="0" lang="en-US" altLang="ko-KR" sz="900" b="0" i="0" u="none" strike="noStrike" cap="none" normalizeH="0" baseline="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corrosive</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Not corrosive</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Water Content</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Bulk</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mg/kg</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60814</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30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&lt; 15</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&lt; 30</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&lt; 30</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171450" marR="0" lvl="0" indent="-171450" algn="ctr" defTabSz="914400" rtl="0" eaLnBrk="1" fontAlgn="base" latinLnBrk="1" hangingPunct="1">
                        <a:lnSpc>
                          <a:spcPct val="100000"/>
                        </a:lnSpc>
                        <a:spcBef>
                          <a:spcPct val="0"/>
                        </a:spcBef>
                        <a:spcAft>
                          <a:spcPct val="0"/>
                        </a:spcAft>
                        <a:buClrTx/>
                        <a:buSzTx/>
                        <a:buFont typeface="한컴돋움" pitchFamily="18" charset="2"/>
                        <a:buChar char="&lt;"/>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30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171450" marR="0" lvl="0" indent="-171450" algn="ctr" defTabSz="914400" rtl="0" eaLnBrk="1" fontAlgn="base" latinLnBrk="1" hangingPunct="1">
                        <a:lnSpc>
                          <a:spcPct val="100000"/>
                        </a:lnSpc>
                        <a:spcBef>
                          <a:spcPct val="0"/>
                        </a:spcBef>
                        <a:spcAft>
                          <a:spcPct val="0"/>
                        </a:spcAft>
                        <a:buClrTx/>
                        <a:buSzTx/>
                        <a:buFont typeface="한컴돋움" pitchFamily="18" charset="2"/>
                        <a:buChar char="&lt;"/>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15</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69222">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Drum</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40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&lt; 40</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171450" marR="0" lvl="0" indent="-171450" algn="ctr" defTabSz="914400" rtl="0" eaLnBrk="1" fontAlgn="base" latinLnBrk="1" hangingPunct="1">
                        <a:lnSpc>
                          <a:spcPct val="100000"/>
                        </a:lnSpc>
                        <a:spcBef>
                          <a:spcPct val="0"/>
                        </a:spcBef>
                        <a:spcAft>
                          <a:spcPct val="0"/>
                        </a:spcAft>
                        <a:buClrTx/>
                        <a:buSzTx/>
                        <a:buFont typeface="한컴돋움" pitchFamily="18" charset="2"/>
                        <a:buChar char="&lt;"/>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40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171450" marR="0" lvl="0" indent="-171450" algn="ctr" defTabSz="914400" rtl="0" eaLnBrk="1" fontAlgn="base" latinLnBrk="1" hangingPunct="1">
                        <a:lnSpc>
                          <a:spcPct val="100000"/>
                        </a:lnSpc>
                        <a:spcBef>
                          <a:spcPct val="0"/>
                        </a:spcBef>
                        <a:spcAft>
                          <a:spcPct val="0"/>
                        </a:spcAft>
                        <a:buClrTx/>
                        <a:buSzTx/>
                        <a:buFont typeface="한컴돋움" pitchFamily="18" charset="2"/>
                        <a:buChar char="&lt;"/>
                        <a:tabLst/>
                      </a:pPr>
                      <a:endParaRPr kumimoji="0" lang="en-US" altLang="ko-KR" sz="1100" b="1" i="0" u="none" strike="noStrike" cap="none" normalizeH="0" baseline="0" dirty="0" smtClean="0">
                        <a:ln>
                          <a:noFill/>
                        </a:ln>
                        <a:solidFill>
                          <a:srgbClr val="000000"/>
                        </a:solidFill>
                        <a:effectLst/>
                        <a:latin typeface="Candara" pitchFamily="34" charset="0"/>
                        <a:ea typeface="돋움" pitchFamily="34" charset="-127"/>
                      </a:endParaRP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404817">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Anti-Oxidant Additives</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Uninhibited</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wt%</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60666</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Not Detectable</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404817">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Breakdown Voltage</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as delivered</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kV</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60156</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30 Min</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68</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&gt; 30</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40 ~ 60</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171450" marR="0" lvl="0" indent="-171450" algn="ctr" defTabSz="914400" rtl="0" eaLnBrk="1" fontAlgn="base" latinLnBrk="1" hangingPunct="1">
                        <a:lnSpc>
                          <a:spcPct val="100000"/>
                        </a:lnSpc>
                        <a:spcBef>
                          <a:spcPct val="0"/>
                        </a:spcBef>
                        <a:spcAft>
                          <a:spcPct val="0"/>
                        </a:spcAft>
                        <a:buClrTx/>
                        <a:buSzTx/>
                        <a:buFont typeface="Wingdings" pitchFamily="2" charset="2"/>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&gt; 30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171450" marR="0" lvl="0" indent="-171450" algn="ctr" defTabSz="914400" rtl="0" eaLnBrk="1" fontAlgn="base" latinLnBrk="1" hangingPunct="1">
                        <a:lnSpc>
                          <a:spcPct val="100000"/>
                        </a:lnSpc>
                        <a:spcBef>
                          <a:spcPct val="0"/>
                        </a:spcBef>
                        <a:spcAft>
                          <a:spcPct val="0"/>
                        </a:spcAft>
                        <a:buClrTx/>
                        <a:buSzTx/>
                        <a:buFont typeface="Wingdings" pitchFamily="2" charset="2"/>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55</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404817">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after treatment</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70 Min</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75</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&gt; 70</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&gt; 70</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171450" marR="0" lvl="0" indent="-171450" algn="ctr" defTabSz="914400" rtl="0" eaLnBrk="1" fontAlgn="base" latinLnBrk="1" hangingPunct="1">
                        <a:lnSpc>
                          <a:spcPct val="100000"/>
                        </a:lnSpc>
                        <a:spcBef>
                          <a:spcPct val="0"/>
                        </a:spcBef>
                        <a:spcAft>
                          <a:spcPct val="0"/>
                        </a:spcAft>
                        <a:buClrTx/>
                        <a:buSzTx/>
                        <a:buFont typeface="Wingdings" pitchFamily="2" charset="2"/>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&gt; 70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171450" marR="0" lvl="0" indent="-171450" algn="ctr" defTabSz="914400" rtl="0" eaLnBrk="1" fontAlgn="base" latinLnBrk="1" hangingPunct="1">
                        <a:lnSpc>
                          <a:spcPct val="100000"/>
                        </a:lnSpc>
                        <a:spcBef>
                          <a:spcPct val="0"/>
                        </a:spcBef>
                        <a:spcAft>
                          <a:spcPct val="0"/>
                        </a:spcAft>
                        <a:buClrTx/>
                        <a:buSzTx/>
                        <a:buFont typeface="Wingdings" pitchFamily="2" charset="2"/>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75</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Oxidation Stability</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(164hrs * 120℃)</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Sludge</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61125</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(Method C)</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0.8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0.22</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0.15</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0.18</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0.30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0.20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r>
              <a:tr h="241209">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Acid Value </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err="1" smtClean="0">
                          <a:ln>
                            <a:noFill/>
                          </a:ln>
                          <a:solidFill>
                            <a:srgbClr val="000000"/>
                          </a:solidFill>
                          <a:effectLst/>
                          <a:latin typeface="Candara" pitchFamily="34" charset="0"/>
                          <a:ea typeface="돋움" pitchFamily="34" charset="-127"/>
                        </a:rPr>
                        <a:t>mgKOH</a:t>
                      </a: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/g</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1.2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0.36</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0.23</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0.55</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0.90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0.70</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r>
              <a:tr h="241209">
                <a:tc grid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P.C.Bs Content</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endParaRPr kumimoji="0" lang="ko-KR" altLang="en-US" sz="900" b="0" i="0" u="none" strike="noStrike" cap="none" normalizeH="0" baseline="0" dirty="0" smtClean="0">
                        <a:ln>
                          <a:noFill/>
                        </a:ln>
                        <a:solidFill>
                          <a:srgbClr val="000000"/>
                        </a:solidFill>
                        <a:effectLst/>
                        <a:latin typeface="Candara" pitchFamily="34" charset="0"/>
                        <a:ea typeface="HY견명조" pitchFamily="18"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61619</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Not Detectable</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241209">
                <a:tc grid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Dissipation Factor DDF 90℃</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endParaRPr kumimoji="0" lang="ko-KR" altLang="en-US" sz="900" b="0" i="0" u="none" strike="noStrike" cap="none" normalizeH="0" baseline="0" dirty="0" smtClean="0">
                        <a:ln>
                          <a:noFill/>
                        </a:ln>
                        <a:solidFill>
                          <a:srgbClr val="000000"/>
                        </a:solidFill>
                        <a:effectLst/>
                        <a:latin typeface="Candara" pitchFamily="34" charset="0"/>
                        <a:ea typeface="HY견명조" pitchFamily="18"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60247</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0.005 Max</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&lt;0.001</a:t>
                      </a:r>
                    </a:p>
                  </a:txBody>
                  <a:tcPr marL="39142" marR="39142" marT="10816" marB="10816"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chemeClr val="tx1"/>
                          </a:solidFill>
                          <a:effectLst/>
                          <a:latin typeface="Candara" pitchFamily="34" charset="0"/>
                          <a:ea typeface="돋움" pitchFamily="34" charset="-127"/>
                        </a:rPr>
                        <a:t>0.001</a:t>
                      </a:r>
                    </a:p>
                  </a:txBody>
                  <a:tcPr marL="39089" marR="39089"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&lt; 0.001</a:t>
                      </a:r>
                    </a:p>
                  </a:txBody>
                  <a:tcPr marL="39092" marR="39092" marT="10814" marB="10814"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0.002</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100" b="1" i="0" u="none" strike="noStrike" cap="none" normalizeH="0" baseline="0" dirty="0" smtClean="0">
                          <a:ln>
                            <a:noFill/>
                          </a:ln>
                          <a:solidFill>
                            <a:srgbClr val="000000"/>
                          </a:solidFill>
                          <a:effectLst/>
                          <a:latin typeface="Candara" pitchFamily="34" charset="0"/>
                          <a:ea typeface="돋움" pitchFamily="34" charset="-127"/>
                        </a:rPr>
                        <a:t>0.001</a:t>
                      </a:r>
                    </a:p>
                  </a:txBody>
                  <a:tcPr marL="39106" marR="39106"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bl>
          </a:graphicData>
        </a:graphic>
      </p:graphicFrame>
      <p:sp>
        <p:nvSpPr>
          <p:cNvPr id="11"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표 10"/>
          <p:cNvGraphicFramePr>
            <a:graphicFrameLocks noGrp="1"/>
          </p:cNvGraphicFramePr>
          <p:nvPr/>
        </p:nvGraphicFramePr>
        <p:xfrm>
          <a:off x="114300" y="1473200"/>
          <a:ext cx="9677400" cy="4643474"/>
        </p:xfrm>
        <a:graphic>
          <a:graphicData uri="http://schemas.openxmlformats.org/drawingml/2006/table">
            <a:tbl>
              <a:tblPr/>
              <a:tblGrid>
                <a:gridCol w="838200"/>
                <a:gridCol w="152400"/>
                <a:gridCol w="609600"/>
                <a:gridCol w="533400"/>
                <a:gridCol w="609600"/>
                <a:gridCol w="838200"/>
                <a:gridCol w="914400"/>
                <a:gridCol w="914400"/>
                <a:gridCol w="914400"/>
                <a:gridCol w="838200"/>
                <a:gridCol w="838200"/>
                <a:gridCol w="838200"/>
                <a:gridCol w="838200"/>
              </a:tblGrid>
              <a:tr h="438333">
                <a:tc gridSpan="3">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CHARACTERISTICS</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F2FFB3"/>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Unit</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F2FFB3"/>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TEST</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 METHOD</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F2FFB3"/>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SPECIFICATION</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F2FFB3"/>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ESTRAN</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(DONGNAM)</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ESTRAN 90%</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t>
                      </a:r>
                    </a:p>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LIBRA 10%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01F184"/>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ESTRAN 70%</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t>
                      </a:r>
                    </a:p>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LIBRA 30%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75FF7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ESTRAN 50%</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t>
                      </a:r>
                    </a:p>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LIBRA 50%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89F789"/>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ESTRAN 30%</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t>
                      </a:r>
                    </a:p>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LIBRA 70%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AFFFBE"/>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ESTRAN 10%</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t>
                      </a:r>
                    </a:p>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LIBRA 90%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rgbClr val="C2E6C9"/>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LIBRA</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(NYNAS)</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10042">
                <a:tc gridSpan="3">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Density 20℃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kg/dm</a:t>
                      </a:r>
                      <a:r>
                        <a:rPr kumimoji="0" lang="en-US" altLang="ko-KR" sz="900" b="1" i="0" u="none" strike="noStrike" cap="none" normalizeH="0" baseline="30000" dirty="0" smtClean="0">
                          <a:ln>
                            <a:noFill/>
                          </a:ln>
                          <a:solidFill>
                            <a:srgbClr val="000000"/>
                          </a:solidFill>
                          <a:effectLst/>
                          <a:latin typeface="Candara" pitchFamily="34" charset="0"/>
                          <a:ea typeface="돋움" pitchFamily="34" charset="-127"/>
                        </a:rPr>
                        <a:t>3</a:t>
                      </a:r>
                      <a:endParaRPr kumimoji="0" lang="en-US" altLang="ko-KR" sz="900" b="1"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ISO 3675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0.895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0.8270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0.832</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0.841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0.851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0.861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0.870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0.875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10042">
                <a:tc rowSpan="2">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Viscosity </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gridSpan="2">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-30℃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err="1" smtClean="0">
                          <a:ln>
                            <a:noFill/>
                          </a:ln>
                          <a:solidFill>
                            <a:srgbClr val="000000"/>
                          </a:solidFill>
                          <a:effectLst/>
                          <a:latin typeface="Candara" pitchFamily="34" charset="0"/>
                          <a:ea typeface="돋움" pitchFamily="34" charset="-127"/>
                        </a:rPr>
                        <a:t>cSt</a:t>
                      </a:r>
                      <a:endParaRPr kumimoji="0" lang="en-US" altLang="ko-KR" sz="900" b="1"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ISO 3104</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1,800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241.0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548</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671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794</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916</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1039</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1100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10042">
                <a:tc vMerge="1">
                  <a:txBody>
                    <a:bodyPr/>
                    <a:lstStyle/>
                    <a:p>
                      <a:endParaRPr lang="en-US"/>
                    </a:p>
                  </a:txBody>
                  <a:tcPr/>
                </a:tc>
                <a:tc gridSpan="2">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40℃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err="1" smtClean="0">
                          <a:ln>
                            <a:noFill/>
                          </a:ln>
                          <a:solidFill>
                            <a:srgbClr val="000000"/>
                          </a:solidFill>
                          <a:effectLst/>
                          <a:latin typeface="Candara" pitchFamily="34" charset="0"/>
                          <a:ea typeface="돋움" pitchFamily="34" charset="-127"/>
                        </a:rPr>
                        <a:t>cSt</a:t>
                      </a:r>
                      <a:endParaRPr kumimoji="0" lang="en-US" altLang="ko-KR" sz="900" b="1"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12.0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7.587</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8.598</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8.821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9.044</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9.266</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9.489</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9.600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10042">
                <a:tc gridSpan="3">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Flash Point P.M</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ko-KR" altLang="en-US" sz="900" b="1" i="0" u="none" strike="noStrike" cap="none" normalizeH="0" baseline="0" smtClean="0">
                          <a:ln>
                            <a:noFill/>
                          </a:ln>
                          <a:solidFill>
                            <a:srgbClr val="000000"/>
                          </a:solidFill>
                          <a:effectLst/>
                          <a:latin typeface="Candara" pitchFamily="34" charset="0"/>
                          <a:ea typeface="HY견명조" pitchFamily="18" charset="-127"/>
                        </a:rPr>
                        <a:t>℃</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ISO 2719</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135 Min</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150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150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150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150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150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150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152</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10042">
                <a:tc gridSpan="3">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Pour Point</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ko-KR" altLang="en-US" sz="900" b="1" i="0" u="none" strike="noStrike" cap="none" normalizeH="0" baseline="0" smtClean="0">
                          <a:ln>
                            <a:noFill/>
                          </a:ln>
                          <a:solidFill>
                            <a:srgbClr val="000000"/>
                          </a:solidFill>
                          <a:effectLst/>
                          <a:latin typeface="Candara" pitchFamily="34" charset="0"/>
                          <a:ea typeface="HY견명조" pitchFamily="18" charset="-127"/>
                        </a:rPr>
                        <a:t>℃</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ISO 3016</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-40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&lt;-42.0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-45.0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-48.0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-48.0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-48.0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-48.0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-51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364385">
                <a:tc gridSpan="3">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Acidity Value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mg KOH/g</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IEC 62021-1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0.01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02474">
                <a:tc gridSpan="3">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Corrosive </a:t>
                      </a:r>
                      <a:r>
                        <a:rPr kumimoji="0" lang="en-US" altLang="ko-KR" sz="900" b="1" i="0" u="none" strike="noStrike" cap="none" normalizeH="0" baseline="0" dirty="0" err="1" smtClean="0">
                          <a:ln>
                            <a:noFill/>
                          </a:ln>
                          <a:solidFill>
                            <a:srgbClr val="000000"/>
                          </a:solidFill>
                          <a:effectLst/>
                          <a:latin typeface="Candara" pitchFamily="34" charset="0"/>
                          <a:ea typeface="돋움" pitchFamily="34" charset="-127"/>
                        </a:rPr>
                        <a:t>Sulphur</a:t>
                      </a:r>
                      <a:endParaRPr kumimoji="0" lang="en-US" altLang="ko-KR" sz="900" b="1"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endParaRPr kumimoji="0" lang="ko-KR" altLang="en-US" sz="900" b="1" i="0" u="none" strike="noStrike" cap="none" normalizeH="0" baseline="0" dirty="0" smtClean="0">
                        <a:ln>
                          <a:noFill/>
                        </a:ln>
                        <a:solidFill>
                          <a:srgbClr val="000000"/>
                        </a:solidFill>
                        <a:effectLst/>
                        <a:latin typeface="Candara" pitchFamily="34" charset="0"/>
                        <a:ea typeface="HY견명조" pitchFamily="18"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DIN 51353</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corrosive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10042">
                <a:tc rowSpan="2" gridSpan="2">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Water Content</a:t>
                      </a:r>
                      <a:endParaRPr kumimoji="0" lang="en-US" altLang="ko-KR" sz="900" b="0" i="0" u="none" strike="noStrike" cap="none" normalizeH="0" baseline="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hMerge="1">
                  <a:txBody>
                    <a:bodyPr/>
                    <a:lstStyle/>
                    <a:p>
                      <a:endParaRPr lang="en-US"/>
                    </a:p>
                  </a:txBody>
                  <a:tcPr/>
                </a:tc>
                <a:tc>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Bulk</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mg/kg</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60814</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30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15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15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15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20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20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25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30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10042">
                <a:tc gridSpan="2" vMerge="1">
                  <a:txBody>
                    <a:bodyPr/>
                    <a:lstStyle/>
                    <a:p>
                      <a:endParaRPr lang="en-US"/>
                    </a:p>
                  </a:txBody>
                  <a:tcPr/>
                </a:tc>
                <a:tc hMerge="1" vMerge="1">
                  <a:txBody>
                    <a:bodyPr/>
                    <a:lstStyle/>
                    <a:p>
                      <a:endParaRPr lang="en-US"/>
                    </a:p>
                  </a:txBody>
                  <a:tcPr/>
                </a:tc>
                <a:tc>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Drum</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40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25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25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25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30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30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35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40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364385">
                <a:tc gridSpan="2">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Anti-Oxidant Additives</a:t>
                      </a:r>
                      <a:endParaRPr kumimoji="0" lang="en-US" altLang="ko-KR" sz="900" b="0" i="0" u="none" strike="noStrike" cap="none" normalizeH="0" baseline="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Uninhibited</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err="1" smtClean="0">
                          <a:ln>
                            <a:noFill/>
                          </a:ln>
                          <a:solidFill>
                            <a:srgbClr val="000000"/>
                          </a:solidFill>
                          <a:effectLst/>
                          <a:latin typeface="Candara" pitchFamily="34" charset="0"/>
                          <a:ea typeface="돋움" pitchFamily="34" charset="-127"/>
                        </a:rPr>
                        <a:t>wt</a:t>
                      </a: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60666</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364385">
                <a:tc rowSpan="2" gridSpan="2">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Breakdown Voltage</a:t>
                      </a:r>
                      <a:endParaRPr kumimoji="0" lang="en-US" altLang="ko-KR" sz="900" b="0" i="0" u="none" strike="noStrike" cap="none" normalizeH="0" baseline="0" dirty="0" smtClean="0">
                        <a:ln>
                          <a:noFill/>
                        </a:ln>
                        <a:solidFill>
                          <a:srgbClr val="000000"/>
                        </a:solidFill>
                        <a:effectLst/>
                        <a:latin typeface="Candara" pitchFamily="34" charset="0"/>
                        <a:ea typeface="돋움" pitchFamily="34"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hMerge="1">
                  <a:txBody>
                    <a:bodyPr/>
                    <a:lstStyle/>
                    <a:p>
                      <a:endParaRPr lang="en-US"/>
                    </a:p>
                  </a:txBody>
                  <a:tcPr/>
                </a:tc>
                <a:tc>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as delivered</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kV</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60156</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30 Min</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 &gt; 68</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&gt; 60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&gt; 60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 &gt; 60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60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60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40 ~60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364385">
                <a:tc gridSpan="2" vMerge="1">
                  <a:txBody>
                    <a:bodyPr/>
                    <a:lstStyle/>
                    <a:p>
                      <a:pPr latinLnBrk="1"/>
                      <a:endParaRPr lang="ko-KR" altLang="en-US"/>
                    </a:p>
                  </a:txBody>
                  <a:tcPr/>
                </a:tc>
                <a:tc hMerge="1" vMerge="1">
                  <a:txBody>
                    <a:bodyPr/>
                    <a:lstStyle/>
                    <a:p>
                      <a:pPr latinLnBrk="1"/>
                      <a:endParaRPr lang="ko-KR" altLang="en-US"/>
                    </a:p>
                  </a:txBody>
                  <a:tcPr/>
                </a:tc>
                <a:tc>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after treatment</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70 Min</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 typeface="Wingdings"/>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&gt; 75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 &gt; 70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&gt; 70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&gt; 70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&gt; 70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 typeface="Wingdings"/>
                        <a:buChar char="Ø"/>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70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&gt; 70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48628">
                <a:tc rowSpan="2" gridSpan="2">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Oxidation Stability</a:t>
                      </a:r>
                    </a:p>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(164hrs * 120℃)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rowSpan="2" hMerge="1">
                  <a:txBody>
                    <a:bodyPr/>
                    <a:lstStyle/>
                    <a:p>
                      <a:endParaRPr lang="en-US"/>
                    </a:p>
                  </a:txBody>
                  <a:tcPr/>
                </a:tc>
                <a:tc>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Sludge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61125</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(Method C)</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0.8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0.22</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0.213</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0.210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0.198</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0.192</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0.188</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0.18</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r>
              <a:tr h="364385">
                <a:tc gridSpan="2" vMerge="1">
                  <a:txBody>
                    <a:bodyPr/>
                    <a:lstStyle/>
                    <a:p>
                      <a:endParaRPr lang="en-US"/>
                    </a:p>
                  </a:txBody>
                  <a:tcPr/>
                </a:tc>
                <a:tc hMerge="1" vMerge="1">
                  <a:txBody>
                    <a:bodyPr/>
                    <a:lstStyle/>
                    <a:p>
                      <a:endParaRPr lang="en-US"/>
                    </a:p>
                  </a:txBody>
                  <a:tcPr/>
                </a:tc>
                <a:tc>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Acid Value </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mg</a:t>
                      </a:r>
                    </a:p>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KOH/g</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1.2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0.36</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0.379</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0.417</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0.455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0.493</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0.541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Candara" pitchFamily="34" charset="0"/>
                          <a:ea typeface="돋움" pitchFamily="34" charset="-127"/>
                        </a:rPr>
                        <a:t>0.55</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r>
              <a:tr h="251778">
                <a:tc gridSpan="3">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P.C.Bs Content</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endParaRPr kumimoji="0" lang="ko-KR" altLang="en-US" sz="900" b="1" i="0" u="none" strike="noStrike" cap="none" normalizeH="0" baseline="0" smtClean="0">
                        <a:ln>
                          <a:noFill/>
                        </a:ln>
                        <a:solidFill>
                          <a:srgbClr val="000000"/>
                        </a:solidFill>
                        <a:effectLst/>
                        <a:latin typeface="Candara" pitchFamily="34" charset="0"/>
                        <a:ea typeface="HY견명조" pitchFamily="18"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smtClean="0">
                          <a:ln>
                            <a:noFill/>
                          </a:ln>
                          <a:solidFill>
                            <a:srgbClr val="000000"/>
                          </a:solidFill>
                          <a:effectLst/>
                          <a:latin typeface="Candara" pitchFamily="34" charset="0"/>
                          <a:ea typeface="돋움" pitchFamily="34" charset="-127"/>
                        </a:rPr>
                        <a:t>IEC 61619</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Not Detectable</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r h="210042">
                <a:tc gridSpan="3">
                  <a:txBody>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Dissipation Factor DDF 90℃</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endParaRPr kumimoji="0" lang="ko-KR" altLang="en-US" sz="900" b="1" i="0" u="none" strike="noStrike" cap="none" normalizeH="0" baseline="0" dirty="0" smtClean="0">
                        <a:ln>
                          <a:noFill/>
                        </a:ln>
                        <a:solidFill>
                          <a:srgbClr val="000000"/>
                        </a:solidFill>
                        <a:effectLst/>
                        <a:latin typeface="Candara" pitchFamily="34" charset="0"/>
                        <a:ea typeface="HY견명조" pitchFamily="18" charset="-127"/>
                      </a:endParaRP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IEC 60247</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900" b="1" i="0" u="none" strike="noStrike" cap="none" normalizeH="0" baseline="0" dirty="0" smtClean="0">
                          <a:ln>
                            <a:noFill/>
                          </a:ln>
                          <a:solidFill>
                            <a:srgbClr val="000000"/>
                          </a:solidFill>
                          <a:effectLst/>
                          <a:latin typeface="Candara" pitchFamily="34" charset="0"/>
                          <a:ea typeface="돋움" pitchFamily="34" charset="-127"/>
                        </a:rPr>
                        <a:t>0.005 Max</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rgbClr val="000000"/>
                          </a:solidFill>
                          <a:effectLst/>
                          <a:latin typeface="Candara" pitchFamily="34" charset="0"/>
                          <a:ea typeface="돋움" pitchFamily="34" charset="-127"/>
                        </a:rPr>
                        <a:t>&lt; 0.001</a:t>
                      </a:r>
                    </a:p>
                  </a:txBody>
                  <a:tcPr marL="39118" marR="39118" marT="10815" marB="10815" anchor="ctr" horzOverflow="overflow">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lnTlToBr>
                      <a:noFill/>
                    </a:lnTlToBr>
                    <a:lnBlToTr>
                      <a:noFill/>
                    </a:lnBlToTr>
                    <a:solidFill>
                      <a:schemeClr val="accent6">
                        <a:lumMod val="60000"/>
                        <a:lumOff val="40000"/>
                      </a:schemeClr>
                    </a:solidFill>
                  </a:tcPr>
                </a:tc>
              </a:tr>
            </a:tbl>
          </a:graphicData>
        </a:graphic>
      </p:graphicFrame>
      <p:grpSp>
        <p:nvGrpSpPr>
          <p:cNvPr id="2" name="그룹 8"/>
          <p:cNvGrpSpPr>
            <a:grpSpLocks/>
          </p:cNvGrpSpPr>
          <p:nvPr/>
        </p:nvGrpSpPr>
        <p:grpSpPr bwMode="auto">
          <a:xfrm>
            <a:off x="6862763" y="285750"/>
            <a:ext cx="2543175" cy="642938"/>
            <a:chOff x="6862763" y="285750"/>
            <a:chExt cx="2543175" cy="642938"/>
          </a:xfrm>
        </p:grpSpPr>
        <p:pic>
          <p:nvPicPr>
            <p:cNvPr id="22756" name="_x112610976" descr="EMB00000d7c0535"/>
            <p:cNvPicPr>
              <a:picLocks noChangeAspect="1" noChangeArrowheads="1"/>
            </p:cNvPicPr>
            <p:nvPr/>
          </p:nvPicPr>
          <p:blipFill>
            <a:blip r:embed="rId2" cstate="print"/>
            <a:srcRect/>
            <a:stretch>
              <a:fillRect/>
            </a:stretch>
          </p:blipFill>
          <p:spPr bwMode="auto">
            <a:xfrm>
              <a:off x="7953375" y="285750"/>
              <a:ext cx="1452563" cy="642938"/>
            </a:xfrm>
            <a:prstGeom prst="rect">
              <a:avLst/>
            </a:prstGeom>
            <a:noFill/>
            <a:ln w="9525">
              <a:noFill/>
              <a:miter lim="800000"/>
              <a:headEnd/>
              <a:tailEnd/>
            </a:ln>
          </p:spPr>
        </p:pic>
        <p:pic>
          <p:nvPicPr>
            <p:cNvPr id="22757" name="Picture 16" descr="UNI00000eb40034"/>
            <p:cNvPicPr>
              <a:picLocks noChangeAspect="1" noChangeArrowheads="1"/>
            </p:cNvPicPr>
            <p:nvPr/>
          </p:nvPicPr>
          <p:blipFill>
            <a:blip r:embed="rId3" cstate="print"/>
            <a:srcRect/>
            <a:stretch>
              <a:fillRect/>
            </a:stretch>
          </p:blipFill>
          <p:spPr bwMode="auto">
            <a:xfrm>
              <a:off x="6862763" y="285750"/>
              <a:ext cx="1116012" cy="642938"/>
            </a:xfrm>
            <a:prstGeom prst="rect">
              <a:avLst/>
            </a:prstGeom>
            <a:noFill/>
            <a:ln w="9525">
              <a:noFill/>
              <a:miter lim="800000"/>
              <a:headEnd/>
              <a:tailEnd/>
            </a:ln>
          </p:spPr>
        </p:pic>
      </p:grpSp>
      <p:sp>
        <p:nvSpPr>
          <p:cNvPr id="9" name="Rectangle 4"/>
          <p:cNvSpPr>
            <a:spLocks noChangeArrowheads="1"/>
          </p:cNvSpPr>
          <p:nvPr/>
        </p:nvSpPr>
        <p:spPr bwMode="auto">
          <a:xfrm>
            <a:off x="0" y="6400800"/>
            <a:ext cx="9906000" cy="314325"/>
          </a:xfrm>
          <a:prstGeom prst="rect">
            <a:avLst/>
          </a:prstGeom>
          <a:noFill/>
          <a:ln w="38100" cmpd="dbl">
            <a:noFill/>
            <a:miter lim="800000"/>
            <a:headEnd/>
            <a:tailEnd/>
          </a:ln>
        </p:spPr>
        <p:txBody>
          <a:bodyPr/>
          <a:lstStyle/>
          <a:p>
            <a:pPr>
              <a:lnSpc>
                <a:spcPct val="80000"/>
              </a:lnSpc>
              <a:spcBef>
                <a:spcPct val="20000"/>
              </a:spcBef>
              <a:buClr>
                <a:schemeClr val="folHlink"/>
              </a:buClr>
              <a:buSzPct val="60000"/>
              <a:buFont typeface="Wingdings" pitchFamily="2" charset="2"/>
              <a:buNone/>
              <a:defRPr/>
            </a:pPr>
            <a:r>
              <a:rPr lang="en-US" altLang="ko-KR" sz="1200" b="1" dirty="0">
                <a:latin typeface="+mn-lt"/>
              </a:rPr>
              <a:t>     DONG NAM PETROLEUM IND. CO., LTD.</a:t>
            </a:r>
            <a:r>
              <a:rPr lang="en-US" altLang="ko-KR" sz="1200" dirty="0">
                <a:latin typeface="+mn-lt"/>
              </a:rPr>
              <a:t> </a:t>
            </a:r>
            <a:r>
              <a:rPr lang="en-US" altLang="ko-KR" sz="1200" b="1" dirty="0">
                <a:latin typeface="+mn-lt"/>
              </a:rPr>
              <a:t> </a:t>
            </a:r>
          </a:p>
        </p:txBody>
      </p:sp>
      <p:sp>
        <p:nvSpPr>
          <p:cNvPr id="10" name="제목 1"/>
          <p:cNvSpPr txBox="1">
            <a:spLocks/>
          </p:cNvSpPr>
          <p:nvPr/>
        </p:nvSpPr>
        <p:spPr>
          <a:xfrm>
            <a:off x="0" y="260648"/>
            <a:ext cx="9906000" cy="762000"/>
          </a:xfrm>
          <a:prstGeom prst="rect">
            <a:avLst/>
          </a:prstGeom>
        </p:spPr>
        <p:style>
          <a:lnRef idx="1">
            <a:schemeClr val="accent4"/>
          </a:lnRef>
          <a:fillRef idx="2">
            <a:schemeClr val="accent4"/>
          </a:fillRef>
          <a:effectRef idx="1">
            <a:schemeClr val="accent4"/>
          </a:effectRef>
          <a:fontRef idx="minor">
            <a:schemeClr val="dk1"/>
          </a:fontRef>
        </p:style>
        <p:txBody>
          <a:bodyPr vert="horz" rtlCol="0" anchor="ctr">
            <a:normAutofit/>
          </a:bodyPr>
          <a:lstStyle/>
          <a:p>
            <a:pPr algn="ctr"/>
            <a:r>
              <a:rPr lang="en-US" altLang="ko-KR" sz="3600" b="1" dirty="0" smtClean="0">
                <a:latin typeface="Candara" pitchFamily="34" charset="0"/>
              </a:rPr>
              <a:t>Result of mixing ESTRAN &amp; NYNAS’s LIBRA</a:t>
            </a:r>
            <a:endParaRPr lang="en-US" altLang="ko-KR" sz="3600" b="1" dirty="0">
              <a:latin typeface="Candara" pitchFamily="34" charset="0"/>
            </a:endParaRPr>
          </a:p>
        </p:txBody>
      </p:sp>
      <p:sp>
        <p:nvSpPr>
          <p:cNvPr id="12" name="Text Box 13"/>
          <p:cNvSpPr txBox="1">
            <a:spLocks noChangeArrowheads="1"/>
          </p:cNvSpPr>
          <p:nvPr/>
        </p:nvSpPr>
        <p:spPr bwMode="auto">
          <a:xfrm>
            <a:off x="-11875" y="6517575"/>
            <a:ext cx="3524240" cy="304800"/>
          </a:xfrm>
          <a:prstGeom prst="rect">
            <a:avLst/>
          </a:prstGeom>
          <a:noFill/>
          <a:ln w="9525">
            <a:noFill/>
            <a:miter lim="800000"/>
            <a:headEnd/>
            <a:tailEnd/>
          </a:ln>
        </p:spPr>
        <p:txBody>
          <a:bodyPr wrap="square">
            <a:spAutoFit/>
          </a:bodyPr>
          <a:lstStyle/>
          <a:p>
            <a:pPr eaLnBrk="1" latinLnBrk="1" hangingPunct="1">
              <a:spcBef>
                <a:spcPct val="50000"/>
              </a:spcBef>
            </a:pPr>
            <a:r>
              <a:rPr lang="en-US" altLang="ko-KR" sz="1400" dirty="0" smtClean="0">
                <a:solidFill>
                  <a:schemeClr val="bg1"/>
                </a:solidFill>
                <a:latin typeface="Book Antiqua" pitchFamily="18" charset="0"/>
              </a:rPr>
              <a:t>     www.dongnampetro.com</a:t>
            </a:r>
            <a:endParaRPr lang="en-US" altLang="ko-KR" sz="1400" dirty="0">
              <a:solidFill>
                <a:schemeClr val="bg1"/>
              </a:solidFill>
              <a:latin typeface="Book Antiqua" pitchFamily="18" charset="0"/>
            </a:endParaRP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잔디 하늘색"/>
          <p:cNvPicPr>
            <a:picLocks noChangeAspect="1" noChangeArrowheads="1"/>
          </p:cNvPicPr>
          <p:nvPr/>
        </p:nvPicPr>
        <p:blipFill>
          <a:blip r:embed="rId2" cstate="print">
            <a:lum bright="40000"/>
          </a:blip>
          <a:srcRect t="9384"/>
          <a:stretch>
            <a:fillRect/>
          </a:stretch>
        </p:blipFill>
        <p:spPr bwMode="auto">
          <a:xfrm>
            <a:off x="0" y="0"/>
            <a:ext cx="9906000" cy="6858000"/>
          </a:xfrm>
          <a:prstGeom prst="rect">
            <a:avLst/>
          </a:prstGeom>
          <a:noFill/>
          <a:ln w="9525">
            <a:noFill/>
            <a:miter lim="800000"/>
            <a:headEnd/>
            <a:tailEnd/>
          </a:ln>
        </p:spPr>
      </p:pic>
      <p:sp>
        <p:nvSpPr>
          <p:cNvPr id="249859" name="Rectangle 3"/>
          <p:cNvSpPr>
            <a:spLocks noChangeArrowheads="1"/>
          </p:cNvSpPr>
          <p:nvPr/>
        </p:nvSpPr>
        <p:spPr bwMode="auto">
          <a:xfrm>
            <a:off x="6376988" y="0"/>
            <a:ext cx="3529012" cy="1800225"/>
          </a:xfrm>
          <a:prstGeom prst="rect">
            <a:avLst/>
          </a:prstGeom>
          <a:noFill/>
          <a:ln w="9525">
            <a:noFill/>
            <a:miter lim="800000"/>
            <a:headEnd/>
            <a:tailEnd/>
          </a:ln>
          <a:effectLst/>
        </p:spPr>
        <p:txBody>
          <a:bodyPr anchor="b"/>
          <a:lstStyle/>
          <a:p>
            <a:pPr algn="l">
              <a:defRPr/>
            </a:pPr>
            <a:r>
              <a:rPr lang="en-US" altLang="ko-KR" sz="3600" b="1" dirty="0">
                <a:solidFill>
                  <a:srgbClr val="0000FF"/>
                </a:solidFill>
                <a:latin typeface="굴림" pitchFamily="50" charset="-127"/>
                <a:ea typeface="굴림" pitchFamily="50" charset="-127"/>
              </a:rPr>
              <a:t>“</a:t>
            </a:r>
            <a:r>
              <a:rPr lang="en-US" altLang="ko-KR" sz="3600" b="1" dirty="0">
                <a:solidFill>
                  <a:srgbClr val="FFFF00"/>
                </a:solidFill>
                <a:effectLst>
                  <a:outerShdw blurRad="38100" dist="38100" dir="2700000" algn="tl">
                    <a:srgbClr val="C0C0C0"/>
                  </a:outerShdw>
                </a:effectLst>
                <a:latin typeface="굴림" pitchFamily="50" charset="-127"/>
                <a:ea typeface="굴림" pitchFamily="50" charset="-127"/>
              </a:rPr>
              <a:t>H</a:t>
            </a:r>
            <a:r>
              <a:rPr lang="en-US" altLang="ko-KR" sz="3200" b="1" dirty="0">
                <a:solidFill>
                  <a:srgbClr val="FFFF00"/>
                </a:solidFill>
                <a:effectLst>
                  <a:outerShdw blurRad="38100" dist="38100" dir="2700000" algn="tl">
                    <a:srgbClr val="C0C0C0"/>
                  </a:outerShdw>
                </a:effectLst>
                <a:latin typeface="굴림" pitchFamily="50" charset="-127"/>
                <a:ea typeface="굴림" pitchFamily="50" charset="-127"/>
              </a:rPr>
              <a:t>uman</a:t>
            </a:r>
            <a:r>
              <a:rPr lang="en-US" altLang="ko-KR" sz="3600" b="1" dirty="0">
                <a:solidFill>
                  <a:srgbClr val="0000FF"/>
                </a:solidFill>
                <a:latin typeface="굴림" pitchFamily="50" charset="-127"/>
                <a:ea typeface="굴림" pitchFamily="50" charset="-127"/>
              </a:rPr>
              <a:t/>
            </a:r>
            <a:br>
              <a:rPr lang="en-US" altLang="ko-KR" sz="3600" b="1" dirty="0">
                <a:solidFill>
                  <a:srgbClr val="0000FF"/>
                </a:solidFill>
                <a:latin typeface="굴림" pitchFamily="50" charset="-127"/>
                <a:ea typeface="굴림" pitchFamily="50" charset="-127"/>
              </a:rPr>
            </a:br>
            <a:r>
              <a:rPr lang="en-US" altLang="ko-KR" sz="3600" b="1" dirty="0">
                <a:solidFill>
                  <a:srgbClr val="0000FF"/>
                </a:solidFill>
                <a:latin typeface="굴림" pitchFamily="50" charset="-127"/>
                <a:ea typeface="굴림" pitchFamily="50" charset="-127"/>
              </a:rPr>
              <a:t>    </a:t>
            </a:r>
            <a:r>
              <a:rPr lang="en-US" altLang="ko-KR" sz="3600" b="1" dirty="0">
                <a:solidFill>
                  <a:schemeClr val="bg1"/>
                </a:solidFill>
                <a:effectLst>
                  <a:outerShdw blurRad="38100" dist="38100" dir="2700000" algn="tl">
                    <a:srgbClr val="C0C0C0"/>
                  </a:outerShdw>
                </a:effectLst>
                <a:latin typeface="굴림" pitchFamily="50" charset="-127"/>
                <a:ea typeface="굴림" pitchFamily="50" charset="-127"/>
              </a:rPr>
              <a:t>N</a:t>
            </a:r>
            <a:r>
              <a:rPr lang="en-US" altLang="ko-KR" sz="3200" b="1" dirty="0">
                <a:solidFill>
                  <a:schemeClr val="bg1"/>
                </a:solidFill>
                <a:effectLst>
                  <a:outerShdw blurRad="38100" dist="38100" dir="2700000" algn="tl">
                    <a:srgbClr val="C0C0C0"/>
                  </a:outerShdw>
                </a:effectLst>
                <a:latin typeface="굴림" pitchFamily="50" charset="-127"/>
                <a:ea typeface="굴림" pitchFamily="50" charset="-127"/>
              </a:rPr>
              <a:t>atural</a:t>
            </a:r>
            <a:r>
              <a:rPr lang="en-US" altLang="ko-KR" sz="3600" b="1" dirty="0">
                <a:solidFill>
                  <a:srgbClr val="0000FF"/>
                </a:solidFill>
                <a:latin typeface="굴림" pitchFamily="50" charset="-127"/>
                <a:ea typeface="굴림" pitchFamily="50" charset="-127"/>
              </a:rPr>
              <a:t>        </a:t>
            </a:r>
            <a:br>
              <a:rPr lang="en-US" altLang="ko-KR" sz="3600" b="1" dirty="0">
                <a:solidFill>
                  <a:srgbClr val="0000FF"/>
                </a:solidFill>
                <a:latin typeface="굴림" pitchFamily="50" charset="-127"/>
                <a:ea typeface="굴림" pitchFamily="50" charset="-127"/>
              </a:rPr>
            </a:br>
            <a:r>
              <a:rPr lang="en-US" altLang="ko-KR" sz="3600" b="1" dirty="0">
                <a:solidFill>
                  <a:srgbClr val="0000FF"/>
                </a:solidFill>
                <a:latin typeface="굴림" pitchFamily="50" charset="-127"/>
                <a:ea typeface="굴림" pitchFamily="50" charset="-127"/>
              </a:rPr>
              <a:t>      </a:t>
            </a:r>
            <a:r>
              <a:rPr lang="en-US" altLang="ko-KR" sz="3600" b="1" dirty="0">
                <a:solidFill>
                  <a:srgbClr val="003300"/>
                </a:solidFill>
                <a:effectLst>
                  <a:outerShdw blurRad="38100" dist="38100" dir="2700000" algn="tl">
                    <a:srgbClr val="C0C0C0"/>
                  </a:outerShdw>
                </a:effectLst>
                <a:latin typeface="굴림" pitchFamily="50" charset="-127"/>
                <a:ea typeface="굴림" pitchFamily="50" charset="-127"/>
              </a:rPr>
              <a:t>T</a:t>
            </a:r>
            <a:r>
              <a:rPr lang="en-US" altLang="ko-KR" sz="3200" b="1" dirty="0">
                <a:solidFill>
                  <a:srgbClr val="003300"/>
                </a:solidFill>
                <a:effectLst>
                  <a:outerShdw blurRad="38100" dist="38100" dir="2700000" algn="tl">
                    <a:srgbClr val="C0C0C0"/>
                  </a:outerShdw>
                </a:effectLst>
                <a:latin typeface="굴림" pitchFamily="50" charset="-127"/>
                <a:ea typeface="굴림" pitchFamily="50" charset="-127"/>
              </a:rPr>
              <a:t>echnology</a:t>
            </a:r>
            <a:r>
              <a:rPr lang="en-US" altLang="ko-KR" sz="3600" b="1" dirty="0">
                <a:solidFill>
                  <a:srgbClr val="0000FF"/>
                </a:solidFill>
                <a:latin typeface="굴림" pitchFamily="50" charset="-127"/>
                <a:ea typeface="굴림" pitchFamily="50" charset="-127"/>
              </a:rPr>
              <a:t>”</a:t>
            </a:r>
          </a:p>
        </p:txBody>
      </p:sp>
      <p:sp>
        <p:nvSpPr>
          <p:cNvPr id="249861" name="Rectangle 5"/>
          <p:cNvSpPr>
            <a:spLocks noChangeArrowheads="1"/>
          </p:cNvSpPr>
          <p:nvPr/>
        </p:nvSpPr>
        <p:spPr bwMode="auto">
          <a:xfrm>
            <a:off x="2720975" y="4365625"/>
            <a:ext cx="5400675" cy="1346200"/>
          </a:xfrm>
          <a:prstGeom prst="rect">
            <a:avLst/>
          </a:prstGeom>
          <a:noFill/>
          <a:ln w="9525">
            <a:noFill/>
            <a:miter lim="800000"/>
            <a:headEnd/>
            <a:tailEnd/>
          </a:ln>
        </p:spPr>
        <p:txBody>
          <a:bodyPr anchor="b"/>
          <a:lstStyle/>
          <a:p>
            <a:pPr algn="l"/>
            <a:r>
              <a:rPr lang="en-US" altLang="ko-KR" sz="1800" b="1">
                <a:latin typeface="HY그래픽" pitchFamily="18" charset="-127"/>
                <a:ea typeface="HY그래픽" pitchFamily="18" charset="-127"/>
              </a:rPr>
              <a:t>31, WONSI-RO, DANWON-GU, ANSAN-SI, GYUNGGI-DO, REPUBLIC OF KOREA</a:t>
            </a:r>
          </a:p>
          <a:p>
            <a:pPr algn="l"/>
            <a:r>
              <a:rPr lang="en-US" altLang="ko-KR" sz="1800" b="1">
                <a:latin typeface="HY그래픽" pitchFamily="18" charset="-127"/>
                <a:ea typeface="HY그래픽" pitchFamily="18" charset="-127"/>
              </a:rPr>
              <a:t>TEL : 82-31-495-3951    </a:t>
            </a:r>
          </a:p>
          <a:p>
            <a:pPr algn="l"/>
            <a:r>
              <a:rPr lang="en-US" altLang="ko-KR" sz="1800" b="1">
                <a:latin typeface="HY그래픽" pitchFamily="18" charset="-127"/>
                <a:ea typeface="HY그래픽" pitchFamily="18" charset="-127"/>
              </a:rPr>
              <a:t>FAX : 82-31-491-8463</a:t>
            </a:r>
          </a:p>
          <a:p>
            <a:pPr algn="l"/>
            <a:endParaRPr lang="en-US" altLang="ko-KR" sz="1800" b="1">
              <a:latin typeface="HY그래픽" pitchFamily="18" charset="-127"/>
              <a:ea typeface="HY그래픽" pitchFamily="18" charset="-127"/>
            </a:endParaRPr>
          </a:p>
        </p:txBody>
      </p:sp>
      <p:pic>
        <p:nvPicPr>
          <p:cNvPr id="6" name="Picture 16" descr="UNI00000eb40034"/>
          <p:cNvPicPr>
            <a:picLocks noChangeAspect="1" noChangeArrowheads="1"/>
          </p:cNvPicPr>
          <p:nvPr/>
        </p:nvPicPr>
        <p:blipFill>
          <a:blip r:embed="rId3" cstate="print"/>
          <a:srcRect/>
          <a:stretch>
            <a:fillRect/>
          </a:stretch>
        </p:blipFill>
        <p:spPr bwMode="auto">
          <a:xfrm>
            <a:off x="2166938" y="2428875"/>
            <a:ext cx="5507037" cy="1143000"/>
          </a:xfrm>
          <a:prstGeom prst="rect">
            <a:avLst/>
          </a:prstGeom>
          <a:noFill/>
          <a:ln w="9525">
            <a:noFill/>
            <a:miter lim="800000"/>
            <a:headEnd/>
            <a:tailEnd/>
          </a:ln>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9859"/>
                                        </p:tgtEl>
                                        <p:attrNameLst>
                                          <p:attrName>style.visibility</p:attrName>
                                        </p:attrNameLst>
                                      </p:cBhvr>
                                      <p:to>
                                        <p:strVal val="visible"/>
                                      </p:to>
                                    </p:set>
                                    <p:animEffect transition="in" filter="fade">
                                      <p:cBhvr>
                                        <p:cTn id="7" dur="2000"/>
                                        <p:tgtEl>
                                          <p:spTgt spid="249859"/>
                                        </p:tgtEl>
                                      </p:cBhvr>
                                    </p:animEffect>
                                    <p:anim calcmode="lin" valueType="num">
                                      <p:cBhvr>
                                        <p:cTn id="8" dur="2000" fill="hold"/>
                                        <p:tgtEl>
                                          <p:spTgt spid="249859"/>
                                        </p:tgtEl>
                                        <p:attrNameLst>
                                          <p:attrName>ppt_x</p:attrName>
                                        </p:attrNameLst>
                                      </p:cBhvr>
                                      <p:tavLst>
                                        <p:tav tm="0">
                                          <p:val>
                                            <p:strVal val="#ppt_x"/>
                                          </p:val>
                                        </p:tav>
                                        <p:tav tm="100000">
                                          <p:val>
                                            <p:strVal val="#ppt_x"/>
                                          </p:val>
                                        </p:tav>
                                      </p:tavLst>
                                    </p:anim>
                                    <p:anim calcmode="lin" valueType="num">
                                      <p:cBhvr>
                                        <p:cTn id="9" dur="2000" fill="hold"/>
                                        <p:tgtEl>
                                          <p:spTgt spid="249859"/>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3" presetClass="entr" presetSubtype="1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49861"/>
                                        </p:tgtEl>
                                        <p:attrNameLst>
                                          <p:attrName>style.visibility</p:attrName>
                                        </p:attrNameLst>
                                      </p:cBhvr>
                                      <p:to>
                                        <p:strVal val="visible"/>
                                      </p:to>
                                    </p:set>
                                    <p:animEffect transition="in" filter="blinds(horizontal)">
                                      <p:cBhvr>
                                        <p:cTn id="16" dur="500"/>
                                        <p:tgtEl>
                                          <p:spTgt spid="249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p:bldP spid="24986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고구려 벽화">
  <a:themeElements>
    <a:clrScheme name="고구려 벽화">
      <a:dk1>
        <a:sysClr val="windowText" lastClr="000000"/>
      </a:dk1>
      <a:lt1>
        <a:sysClr val="window" lastClr="FFFFFF"/>
      </a:lt1>
      <a:dk2>
        <a:srgbClr val="433021"/>
      </a:dk2>
      <a:lt2>
        <a:srgbClr val="E8D8CA"/>
      </a:lt2>
      <a:accent1>
        <a:srgbClr val="E49458"/>
      </a:accent1>
      <a:accent2>
        <a:srgbClr val="74AD8D"/>
      </a:accent2>
      <a:accent3>
        <a:srgbClr val="D4AC30"/>
      </a:accent3>
      <a:accent4>
        <a:srgbClr val="7BA5BE"/>
      </a:accent4>
      <a:accent5>
        <a:srgbClr val="E4A098"/>
      </a:accent5>
      <a:accent6>
        <a:srgbClr val="70B4B7"/>
      </a:accent6>
      <a:hlink>
        <a:srgbClr val="008685"/>
      </a:hlink>
      <a:folHlink>
        <a:srgbClr val="EA5A23"/>
      </a:folHlink>
    </a:clrScheme>
    <a:fontScheme name="고구려 벽화">
      <a:maj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고구려 벽화">
      <a:fillStyleLst>
        <a:solidFill>
          <a:schemeClr val="phClr">
            <a:tint val="100000"/>
            <a:shade val="100000"/>
            <a:hueMod val="100000"/>
            <a:satMod val="100000"/>
          </a:schemeClr>
        </a:solidFill>
        <a:gradFill rotWithShape="1">
          <a:gsLst>
            <a:gs pos="18000">
              <a:schemeClr val="phClr">
                <a:tint val="20000"/>
                <a:shade val="100000"/>
                <a:hueMod val="100000"/>
                <a:satMod val="100000"/>
              </a:schemeClr>
            </a:gs>
            <a:gs pos="87000">
              <a:schemeClr val="phClr">
                <a:tint val="100000"/>
                <a:shade val="100000"/>
                <a:hueMod val="100000"/>
                <a:satMod val="100000"/>
              </a:schemeClr>
            </a:gs>
          </a:gsLst>
          <a:lin ang="2700000" scaled="1"/>
        </a:gradFill>
        <a:gradFill rotWithShape="1">
          <a:gsLst>
            <a:gs pos="0">
              <a:schemeClr val="phClr">
                <a:tint val="95000"/>
                <a:shade val="100000"/>
                <a:hueMod val="100000"/>
                <a:satMod val="100000"/>
              </a:schemeClr>
            </a:gs>
            <a:gs pos="100000">
              <a:schemeClr val="phClr">
                <a:tint val="100000"/>
                <a:shade val="95000"/>
                <a:hueMod val="100000"/>
                <a:satMod val="100000"/>
              </a:schemeClr>
            </a:gs>
          </a:gsLst>
          <a:lin ang="0" scaled="1"/>
        </a:gradFill>
      </a:fillStyleLst>
      <a:lnStyleLst>
        <a:ln w="6350" cap="flat" cmpd="sng" algn="ctr">
          <a:solidFill>
            <a:schemeClr val="phClr"/>
          </a:solidFill>
          <a:prstDash val="solid"/>
        </a:ln>
        <a:ln w="15875" cap="flat" cmpd="sng" algn="ctr">
          <a:solidFill>
            <a:schemeClr val="phClr"/>
          </a:solidFill>
          <a:prstDash val="solid"/>
        </a:ln>
        <a:ln w="28575" cap="flat" cmpd="sng" algn="ctr">
          <a:solidFill>
            <a:schemeClr val="phClr"/>
          </a:solidFill>
          <a:prstDash val="solid"/>
        </a:ln>
      </a:lnStyleLst>
      <a:effectStyleLst>
        <a:effectStyle>
          <a:effectLst>
            <a:outerShdw dir="5400000" algn="tl">
              <a:srgbClr val="EBE9ED">
                <a:alpha val="0"/>
              </a:srgbClr>
            </a:outerShdw>
          </a:effectLst>
        </a:effectStyle>
        <a:effectStyle>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chemeClr val="phClr">
                <a:tint val="100000"/>
                <a:shade val="100000"/>
                <a:hueMod val="100000"/>
                <a:satMod val="100000"/>
              </a:schemeClr>
            </a:contourClr>
          </a:sp3d>
        </a:effectStyle>
        <a:effectStyle>
          <a:effectLst>
            <a:outerShdw blurRad="101600" dist="76200" dir="2700000" algn="bl">
              <a:srgbClr val="000000">
                <a:alpha val="30588"/>
              </a:srgbClr>
            </a:outerShdw>
          </a:effectLst>
          <a:scene3d>
            <a:camera prst="orthographicFront" fov="0">
              <a:rot lat="0" lon="0" rev="0"/>
            </a:camera>
            <a:lightRig rig="chilly" dir="t">
              <a:rot lat="0" lon="0" rev="4200000"/>
            </a:lightRig>
          </a:scene3d>
          <a:sp3d contourW="25400" prstMaterial="matte">
            <a:bevelT h="88900"/>
            <a:contourClr>
              <a:srgbClr val="FFFFFF">
                <a:alpha val="0"/>
              </a:srgbClr>
            </a:contourClr>
          </a:sp3d>
        </a:effectStyle>
      </a:effectStyleLst>
      <a:bgFillStyleLst>
        <a:solidFill>
          <a:schemeClr val="phClr">
            <a:tint val="100000"/>
            <a:shade val="100000"/>
            <a:hueMod val="100000"/>
            <a:satMod val="100000"/>
          </a:schemeClr>
        </a:solidFill>
        <a:gradFill rotWithShape="1">
          <a:gsLst>
            <a:gs pos="0">
              <a:schemeClr val="phClr">
                <a:tint val="95000"/>
                <a:shade val="100000"/>
                <a:hueMod val="100000"/>
                <a:satMod val="100000"/>
              </a:schemeClr>
            </a:gs>
            <a:gs pos="60000">
              <a:schemeClr val="phClr">
                <a:tint val="100000"/>
                <a:shade val="55000"/>
                <a:hueMod val="100000"/>
                <a:satMod val="100000"/>
              </a:schemeClr>
            </a:gs>
          </a:gsLst>
          <a:path path="circle">
            <a:fillToRect l="50000" t="90000" r="50000" b="10000"/>
          </a:path>
        </a:gradFill>
        <a:blipFill>
          <a:blip xmlns:r="http://schemas.openxmlformats.org/officeDocument/2006/relationships" r:embed="rId1">
            <a:duotone>
              <a:schemeClr val="phClr">
                <a:tint val="100000"/>
                <a:shade val="70000"/>
                <a:hueMod val="100000"/>
                <a:satMod val="100000"/>
              </a:schemeClr>
              <a:schemeClr val="phClr">
                <a:tint val="30000"/>
                <a:shade val="100000"/>
                <a:hueMod val="100000"/>
                <a:satMod val="10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27258</TotalTime>
  <Words>2096</Words>
  <Application>Microsoft Office PowerPoint</Application>
  <PresentationFormat>A4 용지(210x297mm)</PresentationFormat>
  <Paragraphs>851</Paragraphs>
  <Slides>16</Slides>
  <Notes>0</Notes>
  <HiddenSlides>0</HiddenSlides>
  <MMClips>0</MMClips>
  <ScaleCrop>false</ScaleCrop>
  <HeadingPairs>
    <vt:vector size="4" baseType="variant">
      <vt:variant>
        <vt:lpstr>테마</vt:lpstr>
      </vt:variant>
      <vt:variant>
        <vt:i4>1</vt:i4>
      </vt:variant>
      <vt:variant>
        <vt:lpstr>슬라이드 제목</vt:lpstr>
      </vt:variant>
      <vt:variant>
        <vt:i4>16</vt:i4>
      </vt:variant>
    </vt:vector>
  </HeadingPairs>
  <TitlesOfParts>
    <vt:vector size="17" baseType="lpstr">
      <vt:lpstr>고구려 벽화</vt:lpstr>
      <vt:lpstr>슬라이드 1</vt:lpstr>
      <vt:lpstr>슬라이드 2</vt:lpstr>
      <vt:lpstr>HISTORY OF TRANSFORMER OIL</vt:lpstr>
      <vt:lpstr>HISTORY OF TRANSFORMER OIL</vt:lpstr>
      <vt:lpstr>HISTORY OF TRANSFORMER OIL</vt:lpstr>
      <vt:lpstr>슬라이드 6</vt:lpstr>
      <vt:lpstr>슬라이드 7</vt:lpstr>
      <vt:lpstr>슬라이드 8</vt:lpstr>
      <vt:lpstr>슬라이드 9</vt:lpstr>
      <vt:lpstr>슬라이드 10</vt:lpstr>
      <vt:lpstr>슬라이드 11</vt:lpstr>
      <vt:lpstr>슬라이드 12</vt:lpstr>
      <vt:lpstr>슬라이드 13</vt:lpstr>
      <vt:lpstr>슬라이드 14</vt:lpstr>
      <vt:lpstr>슬라이드 15</vt:lpstr>
      <vt:lpstr>슬라이드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DONG NAM PETROLEUM IND.CO.,LTD.</dc:title>
  <dc:creator>2003</dc:creator>
  <cp:lastModifiedBy>AirBorne</cp:lastModifiedBy>
  <cp:revision>680</cp:revision>
  <dcterms:created xsi:type="dcterms:W3CDTF">2003-10-15T02:07:14Z</dcterms:created>
  <dcterms:modified xsi:type="dcterms:W3CDTF">2016-03-15T04:08:40Z</dcterms:modified>
</cp:coreProperties>
</file>